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59" r:id="rId10"/>
    <p:sldId id="280" r:id="rId11"/>
    <p:sldId id="260" r:id="rId12"/>
    <p:sldId id="261" r:id="rId13"/>
    <p:sldId id="281" r:id="rId14"/>
    <p:sldId id="282" r:id="rId15"/>
    <p:sldId id="283" r:id="rId16"/>
    <p:sldId id="284" r:id="rId17"/>
    <p:sldId id="262" r:id="rId18"/>
    <p:sldId id="286" r:id="rId19"/>
    <p:sldId id="285" r:id="rId20"/>
    <p:sldId id="295" r:id="rId21"/>
    <p:sldId id="296" r:id="rId22"/>
    <p:sldId id="326" r:id="rId23"/>
    <p:sldId id="327" r:id="rId24"/>
    <p:sldId id="328" r:id="rId25"/>
    <p:sldId id="329" r:id="rId26"/>
    <p:sldId id="294" r:id="rId27"/>
    <p:sldId id="287" r:id="rId28"/>
    <p:sldId id="324" r:id="rId29"/>
    <p:sldId id="325" r:id="rId30"/>
    <p:sldId id="288" r:id="rId31"/>
    <p:sldId id="289" r:id="rId32"/>
    <p:sldId id="290" r:id="rId33"/>
    <p:sldId id="292" r:id="rId34"/>
    <p:sldId id="263" r:id="rId35"/>
    <p:sldId id="293" r:id="rId36"/>
    <p:sldId id="323" r:id="rId37"/>
    <p:sldId id="265" r:id="rId38"/>
    <p:sldId id="266" r:id="rId39"/>
    <p:sldId id="267" r:id="rId40"/>
    <p:sldId id="268" r:id="rId41"/>
    <p:sldId id="312" r:id="rId42"/>
    <p:sldId id="313" r:id="rId43"/>
    <p:sldId id="314" r:id="rId44"/>
    <p:sldId id="315" r:id="rId45"/>
    <p:sldId id="316" r:id="rId46"/>
    <p:sldId id="317" r:id="rId47"/>
    <p:sldId id="269" r:id="rId48"/>
    <p:sldId id="270" r:id="rId49"/>
    <p:sldId id="271" r:id="rId50"/>
    <p:sldId id="298" r:id="rId51"/>
    <p:sldId id="299" r:id="rId52"/>
    <p:sldId id="300" r:id="rId53"/>
    <p:sldId id="272" r:id="rId54"/>
    <p:sldId id="319" r:id="rId55"/>
    <p:sldId id="320" r:id="rId56"/>
    <p:sldId id="303" r:id="rId57"/>
    <p:sldId id="305" r:id="rId58"/>
    <p:sldId id="306" r:id="rId59"/>
    <p:sldId id="307" r:id="rId60"/>
    <p:sldId id="309" r:id="rId61"/>
    <p:sldId id="308" r:id="rId62"/>
    <p:sldId id="310" r:id="rId63"/>
    <p:sldId id="273" r:id="rId64"/>
    <p:sldId id="301" r:id="rId65"/>
    <p:sldId id="302" r:id="rId66"/>
    <p:sldId id="304" r:id="rId67"/>
    <p:sldId id="318" r:id="rId68"/>
    <p:sldId id="274" r:id="rId69"/>
    <p:sldId id="311" r:id="rId70"/>
    <p:sldId id="321" r:id="rId71"/>
    <p:sldId id="322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6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56A6A-7F0B-4681-B85B-ED82093B9430}" type="doc">
      <dgm:prSet loTypeId="urn:microsoft.com/office/officeart/2005/8/layout/bProcess3" loCatId="process" qsTypeId="urn:microsoft.com/office/officeart/2005/8/quickstyle/simple3" qsCatId="simple" csTypeId="urn:microsoft.com/office/officeart/2005/8/colors/accent3_5" csCatId="accent3" phldr="1"/>
      <dgm:spPr/>
    </dgm:pt>
    <dgm:pt modelId="{1756DA41-7E82-482D-B153-F84E4FF55353}">
      <dgm:prSet phldrT="[Texto]" custT="1"/>
      <dgm:spPr/>
      <dgm:t>
        <a:bodyPr/>
        <a:lstStyle/>
        <a:p>
          <a:r>
            <a:rPr lang="en-GB" sz="3600" dirty="0"/>
            <a:t>Query Writing</a:t>
          </a:r>
        </a:p>
      </dgm:t>
    </dgm:pt>
    <dgm:pt modelId="{20288A9E-159F-4EA8-8068-5E13A3C044B8}" type="parTrans" cxnId="{A8EE064B-5470-425F-A844-9F2C23DA7EED}">
      <dgm:prSet/>
      <dgm:spPr/>
      <dgm:t>
        <a:bodyPr/>
        <a:lstStyle/>
        <a:p>
          <a:endParaRPr lang="en-GB"/>
        </a:p>
      </dgm:t>
    </dgm:pt>
    <dgm:pt modelId="{EC9703AB-4A56-459F-B043-BD367EDF4400}" type="sibTrans" cxnId="{A8EE064B-5470-425F-A844-9F2C23DA7EED}">
      <dgm:prSet custT="1"/>
      <dgm:spPr/>
      <dgm:t>
        <a:bodyPr/>
        <a:lstStyle/>
        <a:p>
          <a:r>
            <a:rPr lang="en-GB" sz="2400" dirty="0"/>
            <a:t>SPARQL</a:t>
          </a:r>
          <a:endParaRPr lang="en-GB" sz="1400" dirty="0"/>
        </a:p>
      </dgm:t>
    </dgm:pt>
    <dgm:pt modelId="{712F2064-ABB8-4FBE-99BC-C413F3B58DCE}">
      <dgm:prSet phldrT="[Texto]" custT="1"/>
      <dgm:spPr/>
      <dgm:t>
        <a:bodyPr/>
        <a:lstStyle/>
        <a:p>
          <a:r>
            <a:rPr lang="en-GB" sz="3600" dirty="0"/>
            <a:t>Parsing</a:t>
          </a:r>
        </a:p>
      </dgm:t>
    </dgm:pt>
    <dgm:pt modelId="{5A5DCCAF-DF58-4C5F-8DD9-B2D2C36F365A}" type="parTrans" cxnId="{BABDA3EC-F953-449E-811E-E57FFCF9266E}">
      <dgm:prSet/>
      <dgm:spPr/>
      <dgm:t>
        <a:bodyPr/>
        <a:lstStyle/>
        <a:p>
          <a:endParaRPr lang="en-GB"/>
        </a:p>
      </dgm:t>
    </dgm:pt>
    <dgm:pt modelId="{6BA707C5-63E4-4798-9CB0-15F3EB5885A9}" type="sibTrans" cxnId="{BABDA3EC-F953-449E-811E-E57FFCF9266E}">
      <dgm:prSet custT="1"/>
      <dgm:spPr/>
      <dgm:t>
        <a:bodyPr/>
        <a:lstStyle/>
        <a:p>
          <a:r>
            <a:rPr lang="en-GB" sz="2400" dirty="0"/>
            <a:t>Algebra</a:t>
          </a:r>
          <a:endParaRPr lang="en-GB" sz="700" dirty="0"/>
        </a:p>
      </dgm:t>
    </dgm:pt>
    <dgm:pt modelId="{192B414D-BEE0-4ABA-89BB-BD0A25C50AF5}">
      <dgm:prSet phldrT="[Texto]" custT="1"/>
      <dgm:spPr/>
      <dgm:t>
        <a:bodyPr/>
        <a:lstStyle/>
        <a:p>
          <a:r>
            <a:rPr lang="en-GB" sz="3600" dirty="0"/>
            <a:t>Result Iteration</a:t>
          </a:r>
        </a:p>
      </dgm:t>
    </dgm:pt>
    <dgm:pt modelId="{283378C8-A266-483D-87A6-8C11E345E3AA}" type="parTrans" cxnId="{AF634C40-B21C-4281-BB5E-27CB4C1A571C}">
      <dgm:prSet/>
      <dgm:spPr/>
      <dgm:t>
        <a:bodyPr/>
        <a:lstStyle/>
        <a:p>
          <a:endParaRPr lang="en-GB"/>
        </a:p>
      </dgm:t>
    </dgm:pt>
    <dgm:pt modelId="{D2BB6DFB-8220-45F2-A4DA-9E5FA587DD9D}" type="sibTrans" cxnId="{AF634C40-B21C-4281-BB5E-27CB4C1A571C}">
      <dgm:prSet/>
      <dgm:spPr/>
      <dgm:t>
        <a:bodyPr/>
        <a:lstStyle/>
        <a:p>
          <a:endParaRPr lang="en-GB"/>
        </a:p>
      </dgm:t>
    </dgm:pt>
    <dgm:pt modelId="{418116E8-CEF4-4F45-92FE-4C08929C259C}">
      <dgm:prSet custT="1"/>
      <dgm:spPr/>
      <dgm:t>
        <a:bodyPr/>
        <a:lstStyle/>
        <a:p>
          <a:r>
            <a:rPr lang="en-GB" sz="3600" dirty="0"/>
            <a:t>Query Planning</a:t>
          </a:r>
        </a:p>
      </dgm:t>
    </dgm:pt>
    <dgm:pt modelId="{B524EE58-D124-49C7-B04C-3491C7BE9ECD}" type="parTrans" cxnId="{CA2101DA-674E-4450-AD9C-F9774D76CB7C}">
      <dgm:prSet/>
      <dgm:spPr/>
      <dgm:t>
        <a:bodyPr/>
        <a:lstStyle/>
        <a:p>
          <a:endParaRPr lang="en-GB"/>
        </a:p>
      </dgm:t>
    </dgm:pt>
    <dgm:pt modelId="{DE9BE1E6-E8D9-4894-97BA-231D44DCE470}" type="sibTrans" cxnId="{CA2101DA-674E-4450-AD9C-F9774D76CB7C}">
      <dgm:prSet custT="1"/>
      <dgm:spPr/>
      <dgm:t>
        <a:bodyPr/>
        <a:lstStyle/>
        <a:p>
          <a:r>
            <a:rPr lang="en-GB" sz="2400" dirty="0"/>
            <a:t>Plan</a:t>
          </a:r>
          <a:endParaRPr lang="en-GB" sz="700" dirty="0"/>
        </a:p>
      </dgm:t>
    </dgm:pt>
    <dgm:pt modelId="{5261E59C-41AA-4ED6-9DE2-8CAADC20CB48}">
      <dgm:prSet custT="1"/>
      <dgm:spPr/>
      <dgm:t>
        <a:bodyPr/>
        <a:lstStyle/>
        <a:p>
          <a:r>
            <a:rPr lang="en-GB" sz="3600" dirty="0"/>
            <a:t>Optimise Algebra</a:t>
          </a:r>
        </a:p>
      </dgm:t>
    </dgm:pt>
    <dgm:pt modelId="{5A112EAD-7448-44CA-A98D-04149174FF61}" type="parTrans" cxnId="{28D8FF8C-6452-4147-8385-FA3F1C21D366}">
      <dgm:prSet/>
      <dgm:spPr/>
      <dgm:t>
        <a:bodyPr/>
        <a:lstStyle/>
        <a:p>
          <a:endParaRPr lang="en-GB"/>
        </a:p>
      </dgm:t>
    </dgm:pt>
    <dgm:pt modelId="{DCFC4C32-D74A-4C20-96B2-1235ED5569C7}" type="sibTrans" cxnId="{28D8FF8C-6452-4147-8385-FA3F1C21D366}">
      <dgm:prSet custT="1"/>
      <dgm:spPr/>
      <dgm:t>
        <a:bodyPr/>
        <a:lstStyle/>
        <a:p>
          <a:r>
            <a:rPr lang="en-GB" sz="2400" dirty="0"/>
            <a:t>Optimised</a:t>
          </a:r>
          <a:r>
            <a:rPr lang="en-GB" sz="1400" dirty="0"/>
            <a:t> </a:t>
          </a:r>
          <a:r>
            <a:rPr lang="en-GB" sz="2400" dirty="0"/>
            <a:t>Algebra</a:t>
          </a:r>
          <a:endParaRPr lang="en-GB" sz="1400" dirty="0"/>
        </a:p>
      </dgm:t>
    </dgm:pt>
    <dgm:pt modelId="{B9CFBF55-98B9-4B7B-9DAC-8AAB17C19664}">
      <dgm:prSet custT="1"/>
      <dgm:spPr/>
      <dgm:t>
        <a:bodyPr/>
        <a:lstStyle/>
        <a:p>
          <a:r>
            <a:rPr lang="en-GB" sz="3600" dirty="0"/>
            <a:t>Query Execution</a:t>
          </a:r>
        </a:p>
      </dgm:t>
    </dgm:pt>
    <dgm:pt modelId="{F31DCE36-3109-4533-95BA-F32CEC8898EF}" type="parTrans" cxnId="{650F0BC9-3165-4F3A-A519-50AC601A3A1F}">
      <dgm:prSet/>
      <dgm:spPr/>
      <dgm:t>
        <a:bodyPr/>
        <a:lstStyle/>
        <a:p>
          <a:endParaRPr lang="en-GB"/>
        </a:p>
      </dgm:t>
    </dgm:pt>
    <dgm:pt modelId="{59149C1D-7695-4B82-8E2E-4B0F8728D16F}" type="sibTrans" cxnId="{650F0BC9-3165-4F3A-A519-50AC601A3A1F}">
      <dgm:prSet custT="1"/>
      <dgm:spPr/>
      <dgm:t>
        <a:bodyPr/>
        <a:lstStyle/>
        <a:p>
          <a:r>
            <a:rPr lang="en-GB" sz="2400" dirty="0"/>
            <a:t>Result</a:t>
          </a:r>
          <a:endParaRPr lang="en-GB" sz="1200" dirty="0"/>
        </a:p>
        <a:p>
          <a:r>
            <a:rPr lang="en-GB" sz="2400" dirty="0"/>
            <a:t>Iterator</a:t>
          </a:r>
          <a:endParaRPr lang="en-GB" sz="1200" dirty="0"/>
        </a:p>
      </dgm:t>
    </dgm:pt>
    <dgm:pt modelId="{AC195F20-0F30-4252-A911-9746121E9C28}" type="pres">
      <dgm:prSet presAssocID="{51156A6A-7F0B-4681-B85B-ED82093B9430}" presName="Name0" presStyleCnt="0">
        <dgm:presLayoutVars>
          <dgm:dir/>
          <dgm:resizeHandles val="exact"/>
        </dgm:presLayoutVars>
      </dgm:prSet>
      <dgm:spPr/>
    </dgm:pt>
    <dgm:pt modelId="{F460FF90-D521-411D-A51E-EDF091147B78}" type="pres">
      <dgm:prSet presAssocID="{1756DA41-7E82-482D-B153-F84E4FF55353}" presName="node" presStyleLbl="node1" presStyleIdx="0" presStyleCnt="6" custScaleX="23263" custScaleY="29458">
        <dgm:presLayoutVars>
          <dgm:bulletEnabled val="1"/>
        </dgm:presLayoutVars>
      </dgm:prSet>
      <dgm:spPr/>
    </dgm:pt>
    <dgm:pt modelId="{C35B2E9F-98E2-487B-BBF4-0D0CBCEC83DC}" type="pres">
      <dgm:prSet presAssocID="{EC9703AB-4A56-459F-B043-BD367EDF4400}" presName="sibTrans" presStyleLbl="sibTrans1D1" presStyleIdx="0" presStyleCnt="5"/>
      <dgm:spPr/>
    </dgm:pt>
    <dgm:pt modelId="{CD388611-D3EC-47CE-BA6D-E2BFB3987937}" type="pres">
      <dgm:prSet presAssocID="{EC9703AB-4A56-459F-B043-BD367EDF4400}" presName="connectorText" presStyleLbl="sibTrans1D1" presStyleIdx="0" presStyleCnt="5"/>
      <dgm:spPr/>
    </dgm:pt>
    <dgm:pt modelId="{FB48638B-8001-40AC-8BD4-C3D6071C6E57}" type="pres">
      <dgm:prSet presAssocID="{712F2064-ABB8-4FBE-99BC-C413F3B58DCE}" presName="node" presStyleLbl="node1" presStyleIdx="1" presStyleCnt="6" custScaleX="23263" custScaleY="29458">
        <dgm:presLayoutVars>
          <dgm:bulletEnabled val="1"/>
        </dgm:presLayoutVars>
      </dgm:prSet>
      <dgm:spPr/>
    </dgm:pt>
    <dgm:pt modelId="{089958E3-6213-4EBB-ACA3-893BF743175C}" type="pres">
      <dgm:prSet presAssocID="{6BA707C5-63E4-4798-9CB0-15F3EB5885A9}" presName="sibTrans" presStyleLbl="sibTrans1D1" presStyleIdx="1" presStyleCnt="5"/>
      <dgm:spPr/>
    </dgm:pt>
    <dgm:pt modelId="{2DCC119D-F0D7-4917-8D26-816D84FC9D84}" type="pres">
      <dgm:prSet presAssocID="{6BA707C5-63E4-4798-9CB0-15F3EB5885A9}" presName="connectorText" presStyleLbl="sibTrans1D1" presStyleIdx="1" presStyleCnt="5"/>
      <dgm:spPr/>
    </dgm:pt>
    <dgm:pt modelId="{92A12483-B914-425E-AC96-B74BCF01881C}" type="pres">
      <dgm:prSet presAssocID="{5261E59C-41AA-4ED6-9DE2-8CAADC20CB48}" presName="node" presStyleLbl="node1" presStyleIdx="2" presStyleCnt="6" custScaleX="23263" custScaleY="29458">
        <dgm:presLayoutVars>
          <dgm:bulletEnabled val="1"/>
        </dgm:presLayoutVars>
      </dgm:prSet>
      <dgm:spPr/>
    </dgm:pt>
    <dgm:pt modelId="{487C9278-26DF-48BC-8F00-62BD52C9D906}" type="pres">
      <dgm:prSet presAssocID="{DCFC4C32-D74A-4C20-96B2-1235ED5569C7}" presName="sibTrans" presStyleLbl="sibTrans1D1" presStyleIdx="2" presStyleCnt="5"/>
      <dgm:spPr/>
    </dgm:pt>
    <dgm:pt modelId="{8748FC43-99C1-49F2-84EE-BF5324DA2CA7}" type="pres">
      <dgm:prSet presAssocID="{DCFC4C32-D74A-4C20-96B2-1235ED5569C7}" presName="connectorText" presStyleLbl="sibTrans1D1" presStyleIdx="2" presStyleCnt="5"/>
      <dgm:spPr/>
    </dgm:pt>
    <dgm:pt modelId="{D3A7FA06-23EE-46AF-9E0F-2B3B522DB0B0}" type="pres">
      <dgm:prSet presAssocID="{418116E8-CEF4-4F45-92FE-4C08929C259C}" presName="node" presStyleLbl="node1" presStyleIdx="3" presStyleCnt="6" custScaleX="23263" custScaleY="29458">
        <dgm:presLayoutVars>
          <dgm:bulletEnabled val="1"/>
        </dgm:presLayoutVars>
      </dgm:prSet>
      <dgm:spPr/>
    </dgm:pt>
    <dgm:pt modelId="{6BE0CE56-F9CA-4B17-B166-712A5D1C5FA2}" type="pres">
      <dgm:prSet presAssocID="{DE9BE1E6-E8D9-4894-97BA-231D44DCE470}" presName="sibTrans" presStyleLbl="sibTrans1D1" presStyleIdx="3" presStyleCnt="5"/>
      <dgm:spPr/>
    </dgm:pt>
    <dgm:pt modelId="{0291359A-4801-43F0-ABB4-BCE54E3A29E8}" type="pres">
      <dgm:prSet presAssocID="{DE9BE1E6-E8D9-4894-97BA-231D44DCE470}" presName="connectorText" presStyleLbl="sibTrans1D1" presStyleIdx="3" presStyleCnt="5"/>
      <dgm:spPr/>
    </dgm:pt>
    <dgm:pt modelId="{9E0C0163-AEEB-4417-8074-297965691D3B}" type="pres">
      <dgm:prSet presAssocID="{B9CFBF55-98B9-4B7B-9DAC-8AAB17C19664}" presName="node" presStyleLbl="node1" presStyleIdx="4" presStyleCnt="6" custScaleX="23263" custScaleY="29458">
        <dgm:presLayoutVars>
          <dgm:bulletEnabled val="1"/>
        </dgm:presLayoutVars>
      </dgm:prSet>
      <dgm:spPr/>
    </dgm:pt>
    <dgm:pt modelId="{0B758B4D-EF7A-48B2-8588-2549C97F1F2F}" type="pres">
      <dgm:prSet presAssocID="{59149C1D-7695-4B82-8E2E-4B0F8728D16F}" presName="sibTrans" presStyleLbl="sibTrans1D1" presStyleIdx="4" presStyleCnt="5"/>
      <dgm:spPr/>
    </dgm:pt>
    <dgm:pt modelId="{BC7A645A-B499-4EE1-91DC-7C4BF0B48A3B}" type="pres">
      <dgm:prSet presAssocID="{59149C1D-7695-4B82-8E2E-4B0F8728D16F}" presName="connectorText" presStyleLbl="sibTrans1D1" presStyleIdx="4" presStyleCnt="5"/>
      <dgm:spPr/>
    </dgm:pt>
    <dgm:pt modelId="{99730AA2-E5A3-4EF9-88BC-A6EE1A23D49B}" type="pres">
      <dgm:prSet presAssocID="{192B414D-BEE0-4ABA-89BB-BD0A25C50AF5}" presName="node" presStyleLbl="node1" presStyleIdx="5" presStyleCnt="6" custScaleX="23263" custScaleY="29458">
        <dgm:presLayoutVars>
          <dgm:bulletEnabled val="1"/>
        </dgm:presLayoutVars>
      </dgm:prSet>
      <dgm:spPr/>
    </dgm:pt>
  </dgm:ptLst>
  <dgm:cxnLst>
    <dgm:cxn modelId="{31C76616-72C4-48CE-8E11-36093C14C41F}" type="presOf" srcId="{DCFC4C32-D74A-4C20-96B2-1235ED5569C7}" destId="{8748FC43-99C1-49F2-84EE-BF5324DA2CA7}" srcOrd="1" destOrd="0" presId="urn:microsoft.com/office/officeart/2005/8/layout/bProcess3"/>
    <dgm:cxn modelId="{D10FD916-1AB1-4AD8-A7A4-4B4142057B24}" type="presOf" srcId="{DE9BE1E6-E8D9-4894-97BA-231D44DCE470}" destId="{0291359A-4801-43F0-ABB4-BCE54E3A29E8}" srcOrd="1" destOrd="0" presId="urn:microsoft.com/office/officeart/2005/8/layout/bProcess3"/>
    <dgm:cxn modelId="{AF634C40-B21C-4281-BB5E-27CB4C1A571C}" srcId="{51156A6A-7F0B-4681-B85B-ED82093B9430}" destId="{192B414D-BEE0-4ABA-89BB-BD0A25C50AF5}" srcOrd="5" destOrd="0" parTransId="{283378C8-A266-483D-87A6-8C11E345E3AA}" sibTransId="{D2BB6DFB-8220-45F2-A4DA-9E5FA587DD9D}"/>
    <dgm:cxn modelId="{60A9935B-D15D-4A17-9EA7-023DD9F9E39B}" type="presOf" srcId="{DCFC4C32-D74A-4C20-96B2-1235ED5569C7}" destId="{487C9278-26DF-48BC-8F00-62BD52C9D906}" srcOrd="0" destOrd="0" presId="urn:microsoft.com/office/officeart/2005/8/layout/bProcess3"/>
    <dgm:cxn modelId="{17999A5D-B646-4E71-81E1-CD4D2C501366}" type="presOf" srcId="{59149C1D-7695-4B82-8E2E-4B0F8728D16F}" destId="{BC7A645A-B499-4EE1-91DC-7C4BF0B48A3B}" srcOrd="1" destOrd="0" presId="urn:microsoft.com/office/officeart/2005/8/layout/bProcess3"/>
    <dgm:cxn modelId="{6D8ECC69-CCFF-40C2-9154-77456496B600}" type="presOf" srcId="{712F2064-ABB8-4FBE-99BC-C413F3B58DCE}" destId="{FB48638B-8001-40AC-8BD4-C3D6071C6E57}" srcOrd="0" destOrd="0" presId="urn:microsoft.com/office/officeart/2005/8/layout/bProcess3"/>
    <dgm:cxn modelId="{A8EE064B-5470-425F-A844-9F2C23DA7EED}" srcId="{51156A6A-7F0B-4681-B85B-ED82093B9430}" destId="{1756DA41-7E82-482D-B153-F84E4FF55353}" srcOrd="0" destOrd="0" parTransId="{20288A9E-159F-4EA8-8068-5E13A3C044B8}" sibTransId="{EC9703AB-4A56-459F-B043-BD367EDF4400}"/>
    <dgm:cxn modelId="{80376876-EF7B-4EF2-A469-DABA69E622D5}" type="presOf" srcId="{418116E8-CEF4-4F45-92FE-4C08929C259C}" destId="{D3A7FA06-23EE-46AF-9E0F-2B3B522DB0B0}" srcOrd="0" destOrd="0" presId="urn:microsoft.com/office/officeart/2005/8/layout/bProcess3"/>
    <dgm:cxn modelId="{6252D67C-DF22-4790-8B54-A1B87AFB3646}" type="presOf" srcId="{DE9BE1E6-E8D9-4894-97BA-231D44DCE470}" destId="{6BE0CE56-F9CA-4B17-B166-712A5D1C5FA2}" srcOrd="0" destOrd="0" presId="urn:microsoft.com/office/officeart/2005/8/layout/bProcess3"/>
    <dgm:cxn modelId="{68B08D8A-597B-4FEC-8713-7CFDFBC07EF9}" type="presOf" srcId="{6BA707C5-63E4-4798-9CB0-15F3EB5885A9}" destId="{2DCC119D-F0D7-4917-8D26-816D84FC9D84}" srcOrd="1" destOrd="0" presId="urn:microsoft.com/office/officeart/2005/8/layout/bProcess3"/>
    <dgm:cxn modelId="{28D8FF8C-6452-4147-8385-FA3F1C21D366}" srcId="{51156A6A-7F0B-4681-B85B-ED82093B9430}" destId="{5261E59C-41AA-4ED6-9DE2-8CAADC20CB48}" srcOrd="2" destOrd="0" parTransId="{5A112EAD-7448-44CA-A98D-04149174FF61}" sibTransId="{DCFC4C32-D74A-4C20-96B2-1235ED5569C7}"/>
    <dgm:cxn modelId="{49CF0E94-8B36-4562-B7D3-14F5C1820DB8}" type="presOf" srcId="{192B414D-BEE0-4ABA-89BB-BD0A25C50AF5}" destId="{99730AA2-E5A3-4EF9-88BC-A6EE1A23D49B}" srcOrd="0" destOrd="0" presId="urn:microsoft.com/office/officeart/2005/8/layout/bProcess3"/>
    <dgm:cxn modelId="{1786A1A6-2BF6-4DE3-A730-4EB5AD6B59B8}" type="presOf" srcId="{51156A6A-7F0B-4681-B85B-ED82093B9430}" destId="{AC195F20-0F30-4252-A911-9746121E9C28}" srcOrd="0" destOrd="0" presId="urn:microsoft.com/office/officeart/2005/8/layout/bProcess3"/>
    <dgm:cxn modelId="{7CC951BD-642C-45DB-8267-B5B740271289}" type="presOf" srcId="{59149C1D-7695-4B82-8E2E-4B0F8728D16F}" destId="{0B758B4D-EF7A-48B2-8588-2549C97F1F2F}" srcOrd="0" destOrd="0" presId="urn:microsoft.com/office/officeart/2005/8/layout/bProcess3"/>
    <dgm:cxn modelId="{19F7AAC6-61C5-4C99-BBA1-A2B8AC4D4CFE}" type="presOf" srcId="{EC9703AB-4A56-459F-B043-BD367EDF4400}" destId="{C35B2E9F-98E2-487B-BBF4-0D0CBCEC83DC}" srcOrd="0" destOrd="0" presId="urn:microsoft.com/office/officeart/2005/8/layout/bProcess3"/>
    <dgm:cxn modelId="{650F0BC9-3165-4F3A-A519-50AC601A3A1F}" srcId="{51156A6A-7F0B-4681-B85B-ED82093B9430}" destId="{B9CFBF55-98B9-4B7B-9DAC-8AAB17C19664}" srcOrd="4" destOrd="0" parTransId="{F31DCE36-3109-4533-95BA-F32CEC8898EF}" sibTransId="{59149C1D-7695-4B82-8E2E-4B0F8728D16F}"/>
    <dgm:cxn modelId="{942918D2-06B9-408A-A619-0754A1005DC7}" type="presOf" srcId="{B9CFBF55-98B9-4B7B-9DAC-8AAB17C19664}" destId="{9E0C0163-AEEB-4417-8074-297965691D3B}" srcOrd="0" destOrd="0" presId="urn:microsoft.com/office/officeart/2005/8/layout/bProcess3"/>
    <dgm:cxn modelId="{CA2101DA-674E-4450-AD9C-F9774D76CB7C}" srcId="{51156A6A-7F0B-4681-B85B-ED82093B9430}" destId="{418116E8-CEF4-4F45-92FE-4C08929C259C}" srcOrd="3" destOrd="0" parTransId="{B524EE58-D124-49C7-B04C-3491C7BE9ECD}" sibTransId="{DE9BE1E6-E8D9-4894-97BA-231D44DCE470}"/>
    <dgm:cxn modelId="{0E6A9ADB-7343-4C7F-874E-4F2254928872}" type="presOf" srcId="{6BA707C5-63E4-4798-9CB0-15F3EB5885A9}" destId="{089958E3-6213-4EBB-ACA3-893BF743175C}" srcOrd="0" destOrd="0" presId="urn:microsoft.com/office/officeart/2005/8/layout/bProcess3"/>
    <dgm:cxn modelId="{704480E0-EAF7-4659-AA00-05B2BF0BE5A5}" type="presOf" srcId="{EC9703AB-4A56-459F-B043-BD367EDF4400}" destId="{CD388611-D3EC-47CE-BA6D-E2BFB3987937}" srcOrd="1" destOrd="0" presId="urn:microsoft.com/office/officeart/2005/8/layout/bProcess3"/>
    <dgm:cxn modelId="{CF13B3E3-2863-4843-ACC4-8FDBD3EC249A}" type="presOf" srcId="{1756DA41-7E82-482D-B153-F84E4FF55353}" destId="{F460FF90-D521-411D-A51E-EDF091147B78}" srcOrd="0" destOrd="0" presId="urn:microsoft.com/office/officeart/2005/8/layout/bProcess3"/>
    <dgm:cxn modelId="{AA426EEC-04E2-40C6-BD42-C612C023C1AA}" type="presOf" srcId="{5261E59C-41AA-4ED6-9DE2-8CAADC20CB48}" destId="{92A12483-B914-425E-AC96-B74BCF01881C}" srcOrd="0" destOrd="0" presId="urn:microsoft.com/office/officeart/2005/8/layout/bProcess3"/>
    <dgm:cxn modelId="{BABDA3EC-F953-449E-811E-E57FFCF9266E}" srcId="{51156A6A-7F0B-4681-B85B-ED82093B9430}" destId="{712F2064-ABB8-4FBE-99BC-C413F3B58DCE}" srcOrd="1" destOrd="0" parTransId="{5A5DCCAF-DF58-4C5F-8DD9-B2D2C36F365A}" sibTransId="{6BA707C5-63E4-4798-9CB0-15F3EB5885A9}"/>
    <dgm:cxn modelId="{A4AFB444-8D57-4E46-ACBB-AD7297BD62C2}" type="presParOf" srcId="{AC195F20-0F30-4252-A911-9746121E9C28}" destId="{F460FF90-D521-411D-A51E-EDF091147B78}" srcOrd="0" destOrd="0" presId="urn:microsoft.com/office/officeart/2005/8/layout/bProcess3"/>
    <dgm:cxn modelId="{2259D7BB-ECDF-4638-B82D-0DB5740F65A6}" type="presParOf" srcId="{AC195F20-0F30-4252-A911-9746121E9C28}" destId="{C35B2E9F-98E2-487B-BBF4-0D0CBCEC83DC}" srcOrd="1" destOrd="0" presId="urn:microsoft.com/office/officeart/2005/8/layout/bProcess3"/>
    <dgm:cxn modelId="{DF6E9DE3-F9C3-4056-8CDC-8B4083AA53BC}" type="presParOf" srcId="{C35B2E9F-98E2-487B-BBF4-0D0CBCEC83DC}" destId="{CD388611-D3EC-47CE-BA6D-E2BFB3987937}" srcOrd="0" destOrd="0" presId="urn:microsoft.com/office/officeart/2005/8/layout/bProcess3"/>
    <dgm:cxn modelId="{B771874D-3309-4FB8-9D0B-31DEFDB9E542}" type="presParOf" srcId="{AC195F20-0F30-4252-A911-9746121E9C28}" destId="{FB48638B-8001-40AC-8BD4-C3D6071C6E57}" srcOrd="2" destOrd="0" presId="urn:microsoft.com/office/officeart/2005/8/layout/bProcess3"/>
    <dgm:cxn modelId="{6338DA02-3824-46B1-9A47-21BD41639A70}" type="presParOf" srcId="{AC195F20-0F30-4252-A911-9746121E9C28}" destId="{089958E3-6213-4EBB-ACA3-893BF743175C}" srcOrd="3" destOrd="0" presId="urn:microsoft.com/office/officeart/2005/8/layout/bProcess3"/>
    <dgm:cxn modelId="{988B60D1-DC82-4470-AC59-60DD05B7F4C9}" type="presParOf" srcId="{089958E3-6213-4EBB-ACA3-893BF743175C}" destId="{2DCC119D-F0D7-4917-8D26-816D84FC9D84}" srcOrd="0" destOrd="0" presId="urn:microsoft.com/office/officeart/2005/8/layout/bProcess3"/>
    <dgm:cxn modelId="{63A0F9E9-F695-4FC0-BF2A-2687E0570000}" type="presParOf" srcId="{AC195F20-0F30-4252-A911-9746121E9C28}" destId="{92A12483-B914-425E-AC96-B74BCF01881C}" srcOrd="4" destOrd="0" presId="urn:microsoft.com/office/officeart/2005/8/layout/bProcess3"/>
    <dgm:cxn modelId="{B869455A-D924-48ED-A35C-B587926AC8BE}" type="presParOf" srcId="{AC195F20-0F30-4252-A911-9746121E9C28}" destId="{487C9278-26DF-48BC-8F00-62BD52C9D906}" srcOrd="5" destOrd="0" presId="urn:microsoft.com/office/officeart/2005/8/layout/bProcess3"/>
    <dgm:cxn modelId="{CB3D86DC-6978-4235-B8FB-0DF2DADDBCF2}" type="presParOf" srcId="{487C9278-26DF-48BC-8F00-62BD52C9D906}" destId="{8748FC43-99C1-49F2-84EE-BF5324DA2CA7}" srcOrd="0" destOrd="0" presId="urn:microsoft.com/office/officeart/2005/8/layout/bProcess3"/>
    <dgm:cxn modelId="{EE9DF59B-82A4-49A6-A435-00BC537B068F}" type="presParOf" srcId="{AC195F20-0F30-4252-A911-9746121E9C28}" destId="{D3A7FA06-23EE-46AF-9E0F-2B3B522DB0B0}" srcOrd="6" destOrd="0" presId="urn:microsoft.com/office/officeart/2005/8/layout/bProcess3"/>
    <dgm:cxn modelId="{4ED53478-FF3B-43A9-8358-8055E0B99B85}" type="presParOf" srcId="{AC195F20-0F30-4252-A911-9746121E9C28}" destId="{6BE0CE56-F9CA-4B17-B166-712A5D1C5FA2}" srcOrd="7" destOrd="0" presId="urn:microsoft.com/office/officeart/2005/8/layout/bProcess3"/>
    <dgm:cxn modelId="{6F202EEB-CB81-4D37-9326-7180721475FE}" type="presParOf" srcId="{6BE0CE56-F9CA-4B17-B166-712A5D1C5FA2}" destId="{0291359A-4801-43F0-ABB4-BCE54E3A29E8}" srcOrd="0" destOrd="0" presId="urn:microsoft.com/office/officeart/2005/8/layout/bProcess3"/>
    <dgm:cxn modelId="{7702240D-1C3D-4633-9DFB-06EB21B5000C}" type="presParOf" srcId="{AC195F20-0F30-4252-A911-9746121E9C28}" destId="{9E0C0163-AEEB-4417-8074-297965691D3B}" srcOrd="8" destOrd="0" presId="urn:microsoft.com/office/officeart/2005/8/layout/bProcess3"/>
    <dgm:cxn modelId="{DCC0507A-2293-46BA-901D-273044FABC10}" type="presParOf" srcId="{AC195F20-0F30-4252-A911-9746121E9C28}" destId="{0B758B4D-EF7A-48B2-8588-2549C97F1F2F}" srcOrd="9" destOrd="0" presId="urn:microsoft.com/office/officeart/2005/8/layout/bProcess3"/>
    <dgm:cxn modelId="{F21BC4A9-72DA-4701-8FCC-A40CD7F3B18F}" type="presParOf" srcId="{0B758B4D-EF7A-48B2-8588-2549C97F1F2F}" destId="{BC7A645A-B499-4EE1-91DC-7C4BF0B48A3B}" srcOrd="0" destOrd="0" presId="urn:microsoft.com/office/officeart/2005/8/layout/bProcess3"/>
    <dgm:cxn modelId="{E2D76146-4FF4-48A3-86E5-D7A0C92451EB}" type="presParOf" srcId="{AC195F20-0F30-4252-A911-9746121E9C28}" destId="{99730AA2-E5A3-4EF9-88BC-A6EE1A23D49B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B2E9F-98E2-487B-BBF4-0D0CBCEC83DC}">
      <dsp:nvSpPr>
        <dsp:cNvPr id="0" name=""/>
        <dsp:cNvSpPr/>
      </dsp:nvSpPr>
      <dsp:spPr>
        <a:xfrm>
          <a:off x="3858095" y="1052944"/>
          <a:ext cx="2816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4413" y="45719"/>
              </a:lnTo>
            </a:path>
            <a:path>
              <a:moveTo>
                <a:pt x="2042405" y="45719"/>
              </a:moveTo>
              <a:lnTo>
                <a:pt x="2816819" y="45720"/>
              </a:lnTo>
            </a:path>
          </a:pathLst>
        </a:custGeom>
        <a:noFill/>
        <a:ln w="9525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SPARQL</a:t>
          </a:r>
          <a:endParaRPr lang="en-GB" sz="1400" kern="1200" dirty="0"/>
        </a:p>
      </dsp:txBody>
      <dsp:txXfrm>
        <a:off x="4632509" y="926930"/>
        <a:ext cx="1267991" cy="343469"/>
      </dsp:txXfrm>
    </dsp:sp>
    <dsp:sp modelId="{F460FF90-D521-411D-A51E-EDF091147B78}">
      <dsp:nvSpPr>
        <dsp:cNvPr id="0" name=""/>
        <dsp:cNvSpPr/>
      </dsp:nvSpPr>
      <dsp:spPr>
        <a:xfrm>
          <a:off x="979916" y="4587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Query Writing</a:t>
          </a:r>
        </a:p>
      </dsp:txBody>
      <dsp:txXfrm>
        <a:off x="979916" y="4587"/>
        <a:ext cx="2879978" cy="2188154"/>
      </dsp:txXfrm>
    </dsp:sp>
    <dsp:sp modelId="{089958E3-6213-4EBB-ACA3-893BF743175C}">
      <dsp:nvSpPr>
        <dsp:cNvPr id="0" name=""/>
        <dsp:cNvSpPr/>
      </dsp:nvSpPr>
      <dsp:spPr>
        <a:xfrm>
          <a:off x="9585493" y="1052944"/>
          <a:ext cx="2816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7823" y="45719"/>
              </a:lnTo>
            </a:path>
            <a:path>
              <a:moveTo>
                <a:pt x="1968995" y="45719"/>
              </a:moveTo>
              <a:lnTo>
                <a:pt x="2816819" y="45720"/>
              </a:lnTo>
            </a:path>
          </a:pathLst>
        </a:custGeom>
        <a:noFill/>
        <a:ln w="9525" cap="flat" cmpd="sng" algn="ctr">
          <a:solidFill>
            <a:schemeClr val="accent3">
              <a:shade val="90000"/>
              <a:hueOff val="108879"/>
              <a:satOff val="-1459"/>
              <a:lumOff val="83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Algebra</a:t>
          </a:r>
          <a:endParaRPr lang="en-GB" sz="700" kern="1200" dirty="0"/>
        </a:p>
      </dsp:txBody>
      <dsp:txXfrm>
        <a:off x="10433317" y="926930"/>
        <a:ext cx="1121171" cy="343469"/>
      </dsp:txXfrm>
    </dsp:sp>
    <dsp:sp modelId="{FB48638B-8001-40AC-8BD4-C3D6071C6E57}">
      <dsp:nvSpPr>
        <dsp:cNvPr id="0" name=""/>
        <dsp:cNvSpPr/>
      </dsp:nvSpPr>
      <dsp:spPr>
        <a:xfrm>
          <a:off x="6707314" y="4587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8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8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8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Parsing</a:t>
          </a:r>
        </a:p>
      </dsp:txBody>
      <dsp:txXfrm>
        <a:off x="6707314" y="4587"/>
        <a:ext cx="2879978" cy="2188154"/>
      </dsp:txXfrm>
    </dsp:sp>
    <dsp:sp modelId="{487C9278-26DF-48BC-8F00-62BD52C9D906}">
      <dsp:nvSpPr>
        <dsp:cNvPr id="0" name=""/>
        <dsp:cNvSpPr/>
      </dsp:nvSpPr>
      <dsp:spPr>
        <a:xfrm>
          <a:off x="2419906" y="2190942"/>
          <a:ext cx="11454795" cy="2816819"/>
        </a:xfrm>
        <a:custGeom>
          <a:avLst/>
          <a:gdLst/>
          <a:ahLst/>
          <a:cxnLst/>
          <a:rect l="0" t="0" r="0" b="0"/>
          <a:pathLst>
            <a:path>
              <a:moveTo>
                <a:pt x="11454795" y="0"/>
              </a:moveTo>
              <a:lnTo>
                <a:pt x="11454795" y="1425509"/>
              </a:lnTo>
              <a:lnTo>
                <a:pt x="0" y="1425509"/>
              </a:lnTo>
              <a:lnTo>
                <a:pt x="0" y="2816819"/>
              </a:lnTo>
            </a:path>
          </a:pathLst>
        </a:custGeom>
        <a:noFill/>
        <a:ln w="9525" cap="flat" cmpd="sng" algn="ctr">
          <a:solidFill>
            <a:schemeClr val="accent3">
              <a:shade val="90000"/>
              <a:hueOff val="217757"/>
              <a:satOff val="-2917"/>
              <a:lumOff val="1666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Optimised</a:t>
          </a:r>
          <a:r>
            <a:rPr lang="en-GB" sz="1400" kern="1200" dirty="0"/>
            <a:t> </a:t>
          </a:r>
          <a:r>
            <a:rPr lang="en-GB" sz="2400" kern="1200" dirty="0"/>
            <a:t>Algebra</a:t>
          </a:r>
          <a:endParaRPr lang="en-GB" sz="1400" kern="1200" dirty="0"/>
        </a:p>
      </dsp:txBody>
      <dsp:txXfrm>
        <a:off x="6837864" y="3427617"/>
        <a:ext cx="2618878" cy="343469"/>
      </dsp:txXfrm>
    </dsp:sp>
    <dsp:sp modelId="{92A12483-B914-425E-AC96-B74BCF01881C}">
      <dsp:nvSpPr>
        <dsp:cNvPr id="0" name=""/>
        <dsp:cNvSpPr/>
      </dsp:nvSpPr>
      <dsp:spPr>
        <a:xfrm>
          <a:off x="12434712" y="4587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6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16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6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Optimise Algebra</a:t>
          </a:r>
        </a:p>
      </dsp:txBody>
      <dsp:txXfrm>
        <a:off x="12434712" y="4587"/>
        <a:ext cx="2879978" cy="2188154"/>
      </dsp:txXfrm>
    </dsp:sp>
    <dsp:sp modelId="{6BE0CE56-F9CA-4B17-B166-712A5D1C5FA2}">
      <dsp:nvSpPr>
        <dsp:cNvPr id="0" name=""/>
        <dsp:cNvSpPr/>
      </dsp:nvSpPr>
      <dsp:spPr>
        <a:xfrm>
          <a:off x="3858095" y="6088519"/>
          <a:ext cx="2816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68053" y="45720"/>
              </a:lnTo>
            </a:path>
            <a:path>
              <a:moveTo>
                <a:pt x="1748765" y="45720"/>
              </a:moveTo>
              <a:lnTo>
                <a:pt x="2816819" y="45720"/>
              </a:lnTo>
            </a:path>
          </a:pathLst>
        </a:custGeom>
        <a:noFill/>
        <a:ln w="9525" cap="flat" cmpd="sng" algn="ctr">
          <a:solidFill>
            <a:schemeClr val="accent3">
              <a:shade val="90000"/>
              <a:hueOff val="326636"/>
              <a:satOff val="-4376"/>
              <a:lumOff val="249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Plan</a:t>
          </a:r>
          <a:endParaRPr lang="en-GB" sz="700" kern="1200" dirty="0"/>
        </a:p>
      </dsp:txBody>
      <dsp:txXfrm>
        <a:off x="4926149" y="5962504"/>
        <a:ext cx="680711" cy="343469"/>
      </dsp:txXfrm>
    </dsp:sp>
    <dsp:sp modelId="{D3A7FA06-23EE-46AF-9E0F-2B3B522DB0B0}">
      <dsp:nvSpPr>
        <dsp:cNvPr id="0" name=""/>
        <dsp:cNvSpPr/>
      </dsp:nvSpPr>
      <dsp:spPr>
        <a:xfrm>
          <a:off x="979916" y="5040161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4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4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4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Query Planning</a:t>
          </a:r>
        </a:p>
      </dsp:txBody>
      <dsp:txXfrm>
        <a:off x="979916" y="5040161"/>
        <a:ext cx="2879978" cy="2188154"/>
      </dsp:txXfrm>
    </dsp:sp>
    <dsp:sp modelId="{0B758B4D-EF7A-48B2-8588-2549C97F1F2F}">
      <dsp:nvSpPr>
        <dsp:cNvPr id="0" name=""/>
        <dsp:cNvSpPr/>
      </dsp:nvSpPr>
      <dsp:spPr>
        <a:xfrm>
          <a:off x="9585493" y="6088519"/>
          <a:ext cx="2816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96763" y="45720"/>
              </a:lnTo>
            </a:path>
            <a:path>
              <a:moveTo>
                <a:pt x="1920055" y="45720"/>
              </a:moveTo>
              <a:lnTo>
                <a:pt x="2816819" y="45720"/>
              </a:lnTo>
            </a:path>
          </a:pathLst>
        </a:custGeom>
        <a:noFill/>
        <a:ln w="9525" cap="flat" cmpd="sng" algn="ctr">
          <a:solidFill>
            <a:schemeClr val="accent3">
              <a:shade val="90000"/>
              <a:hueOff val="435515"/>
              <a:satOff val="-5834"/>
              <a:lumOff val="333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Result</a:t>
          </a:r>
          <a:endParaRPr lang="en-GB" sz="12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Iterator</a:t>
          </a:r>
          <a:endParaRPr lang="en-GB" sz="1200" kern="1200" dirty="0"/>
        </a:p>
      </dsp:txBody>
      <dsp:txXfrm>
        <a:off x="10482257" y="5752506"/>
        <a:ext cx="1023291" cy="763464"/>
      </dsp:txXfrm>
    </dsp:sp>
    <dsp:sp modelId="{9E0C0163-AEEB-4417-8074-297965691D3B}">
      <dsp:nvSpPr>
        <dsp:cNvPr id="0" name=""/>
        <dsp:cNvSpPr/>
      </dsp:nvSpPr>
      <dsp:spPr>
        <a:xfrm>
          <a:off x="6707314" y="5040161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2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32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2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Query Execution</a:t>
          </a:r>
        </a:p>
      </dsp:txBody>
      <dsp:txXfrm>
        <a:off x="6707314" y="5040161"/>
        <a:ext cx="2879978" cy="2188154"/>
      </dsp:txXfrm>
    </dsp:sp>
    <dsp:sp modelId="{99730AA2-E5A3-4EF9-88BC-A6EE1A23D49B}">
      <dsp:nvSpPr>
        <dsp:cNvPr id="0" name=""/>
        <dsp:cNvSpPr/>
      </dsp:nvSpPr>
      <dsp:spPr>
        <a:xfrm>
          <a:off x="12434712" y="5040161"/>
          <a:ext cx="2879978" cy="2188154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Result Iteration</a:t>
          </a:r>
        </a:p>
      </dsp:txBody>
      <dsp:txXfrm>
        <a:off x="12434712" y="5040161"/>
        <a:ext cx="2879978" cy="2188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3631FC0-3690-43E7-A03B-9DD0996BF6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A1B61D-2189-4A40-BE97-151AFA83DD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9406A-730D-4706-8C47-24D3FBE612A0}" type="datetimeFigureOut">
              <a:rPr lang="en-GB" smtClean="0"/>
              <a:t>06/02/2020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11E4B-CCAA-4335-94F6-67E0AECE53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B9F16D-2D45-41EF-9942-13133EDAAA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DA264-DABD-42A1-89CA-F6A1A1C5FD3F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89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96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rPr lang="en-GB"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GB"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lang="en-GB"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2645" y="13081000"/>
            <a:ext cx="646011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en-GB" smtClean="0"/>
              <a:t>‹Nº›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imilarity Joins in SPARQL Queries"/>
          <p:cNvSpPr txBox="1">
            <a:spLocks noGrp="1"/>
          </p:cNvSpPr>
          <p:nvPr>
            <p:ph type="ctrTitle"/>
          </p:nvPr>
        </p:nvSpPr>
        <p:spPr>
          <a:xfrm>
            <a:off x="1778000" y="3721467"/>
            <a:ext cx="20828000" cy="46482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Similarity Joins in SPARQL Queries</a:t>
            </a:r>
          </a:p>
        </p:txBody>
      </p:sp>
      <p:sp>
        <p:nvSpPr>
          <p:cNvPr id="120" name="Sebastián Ferrada…"/>
          <p:cNvSpPr txBox="1">
            <a:spLocks noGrp="1"/>
          </p:cNvSpPr>
          <p:nvPr>
            <p:ph type="subTitle" sz="quarter" idx="1"/>
          </p:nvPr>
        </p:nvSpPr>
        <p:spPr>
          <a:xfrm>
            <a:off x="1476118" y="9517704"/>
            <a:ext cx="21431764" cy="400627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909">
              <a:defRPr sz="4428"/>
            </a:pPr>
            <a:r>
              <a:rPr lang="en-GB" dirty="0"/>
              <a:t>Sebastián Ferrada</a:t>
            </a:r>
          </a:p>
          <a:p>
            <a:pPr defTabSz="676909">
              <a:defRPr sz="4428"/>
            </a:pPr>
            <a:r>
              <a:rPr lang="en-GB" dirty="0"/>
              <a:t>Institute for Foundational Research on Data</a:t>
            </a:r>
          </a:p>
          <a:p>
            <a:pPr defTabSz="676909">
              <a:defRPr sz="4428"/>
            </a:pPr>
            <a:r>
              <a:rPr lang="en-GB" dirty="0"/>
              <a:t>Universidad de Chile </a:t>
            </a:r>
          </a:p>
          <a:p>
            <a:pPr defTabSz="676909">
              <a:defRPr sz="4428"/>
            </a:pPr>
            <a:endParaRPr lang="en-GB" dirty="0"/>
          </a:p>
          <a:p>
            <a:pPr defTabSz="676909">
              <a:defRPr sz="4428"/>
            </a:pPr>
            <a:r>
              <a:rPr lang="en-GB" dirty="0"/>
              <a:t>sferrada@dcc.uchile.cl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85D89E-1EBF-4A36-A8FD-FAC19D8E5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315" y="-1123945"/>
            <a:ext cx="8873017" cy="49910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820" y="673100"/>
            <a:ext cx="13316943" cy="8737600"/>
          </a:xfrm>
          <a:prstGeom prst="rect">
            <a:avLst/>
          </a:prstGeom>
        </p:spPr>
      </p:pic>
      <p:sp>
        <p:nvSpPr>
          <p:cNvPr id="129" name="Institute for Foundational Research on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r>
              <a:rPr lang="en-GB" dirty="0"/>
              <a:t>Institute for Foundational Research on Data</a:t>
            </a:r>
          </a:p>
        </p:txBody>
      </p:sp>
      <p:sp>
        <p:nvSpPr>
          <p:cNvPr id="130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Universidad de Chile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1F86487-30CF-4A94-A68C-E94617B35BAE}"/>
              </a:ext>
            </a:extLst>
          </p:cNvPr>
          <p:cNvSpPr/>
          <p:nvPr/>
        </p:nvSpPr>
        <p:spPr>
          <a:xfrm>
            <a:off x="8533500" y="5090682"/>
            <a:ext cx="5581263" cy="252000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6E9A5F-C2A5-46A9-B63A-814EB3A5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35" y="3855146"/>
            <a:ext cx="8873017" cy="499107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5730B5-7D4A-40CC-82A2-839135D60806}"/>
              </a:ext>
            </a:extLst>
          </p:cNvPr>
          <p:cNvSpPr/>
          <p:nvPr/>
        </p:nvSpPr>
        <p:spPr>
          <a:xfrm>
            <a:off x="15303752" y="782627"/>
            <a:ext cx="653212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4000" b="0" dirty="0">
                <a:latin typeface="Consolas" panose="020B0609020204030204" pitchFamily="49" charset="0"/>
              </a:rPr>
              <a:t>“We explore the foundational problems on data in order to understand its complexity, extract its value and turn it into a benefit for society”.</a:t>
            </a:r>
          </a:p>
        </p:txBody>
      </p:sp>
    </p:spTree>
    <p:extLst>
      <p:ext uri="{BB962C8B-B14F-4D97-AF65-F5344CB8AC3E}">
        <p14:creationId xmlns:p14="http://schemas.microsoft.com/office/powerpoint/2010/main" val="38643496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1. 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1. Introduction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58704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 err="1">
                <a:latin typeface="+mn-lt"/>
                <a:cs typeface="Calibri" panose="020F0502020204030204" pitchFamily="34" charset="0"/>
              </a:rPr>
              <a:t>nobel</a:t>
            </a:r>
            <a:r>
              <a:rPr lang="en-GB" sz="3200" b="0" dirty="0">
                <a:latin typeface="+mn-lt"/>
                <a:cs typeface="Calibri" panose="020F0502020204030204" pitchFamily="34" charset="0"/>
              </a:rPr>
              <a:t> prize winners in literature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8904D55-7A51-499D-9CDE-65694E88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52" y="3769995"/>
            <a:ext cx="18755696" cy="7069455"/>
          </a:xfrm>
          <a:prstGeom prst="rect">
            <a:avLst/>
          </a:prstGeom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F0747F76-1600-4057-B172-BC13E4DD0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7472" y="10839450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9766EC-1EC5-4994-BBE5-A527630EDD91}"/>
              </a:ext>
            </a:extLst>
          </p:cNvPr>
          <p:cNvSpPr txBox="1"/>
          <p:nvPr/>
        </p:nvSpPr>
        <p:spPr>
          <a:xfrm>
            <a:off x="20135814" y="10937577"/>
            <a:ext cx="357950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Powered by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Semantic Web Technologies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97692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976579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 err="1">
                <a:latin typeface="+mn-lt"/>
                <a:cs typeface="Calibri" panose="020F0502020204030204" pitchFamily="34" charset="0"/>
              </a:rPr>
              <a:t>nobel</a:t>
            </a:r>
            <a:r>
              <a:rPr lang="en-GB" sz="3200" b="0" dirty="0">
                <a:latin typeface="+mn-lt"/>
                <a:cs typeface="Calibri" panose="020F0502020204030204" pitchFamily="34" charset="0"/>
              </a:rPr>
              <a:t> prize winners in literature that fought in a war</a:t>
            </a:r>
          </a:p>
        </p:txBody>
      </p:sp>
    </p:spTree>
    <p:extLst>
      <p:ext uri="{BB962C8B-B14F-4D97-AF65-F5344CB8AC3E}">
        <p14:creationId xmlns:p14="http://schemas.microsoft.com/office/powerpoint/2010/main" val="2306072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F0747F76-1600-4057-B172-BC13E4DD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1418" y="12144375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9766EC-1EC5-4994-BBE5-A527630EDD91}"/>
              </a:ext>
            </a:extLst>
          </p:cNvPr>
          <p:cNvSpPr txBox="1"/>
          <p:nvPr/>
        </p:nvSpPr>
        <p:spPr>
          <a:xfrm>
            <a:off x="15959760" y="12242502"/>
            <a:ext cx="37109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Powered by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REGULAR Web Technologies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B06F61C-5E48-4163-A25F-F17DF52A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7" y="2865120"/>
            <a:ext cx="14957425" cy="89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677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CFDD8-6AFF-48AA-BA6C-0B8C5415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BACD1B-CD8F-4DB1-B3FB-71FCB227A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38" y="3810759"/>
            <a:ext cx="16246124" cy="6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508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Exact Queries (on the Web)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8BCA7D-88BF-41FC-877A-D7CE34F4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5221" y="5221686"/>
            <a:ext cx="15713557" cy="53853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1239012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>
                <a:latin typeface="+mn-lt"/>
                <a:cs typeface="Calibri" panose="020F0502020204030204" pitchFamily="34" charset="0"/>
              </a:rPr>
              <a:t>Latin American countries with similar population and GDP to Ireland</a:t>
            </a:r>
          </a:p>
        </p:txBody>
      </p:sp>
    </p:spTree>
    <p:extLst>
      <p:ext uri="{BB962C8B-B14F-4D97-AF65-F5344CB8AC3E}">
        <p14:creationId xmlns:p14="http://schemas.microsoft.com/office/powerpoint/2010/main" val="3960888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83" y="3426192"/>
            <a:ext cx="14429233" cy="823572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D393FE2-F7F2-4065-A931-56B05E8E5660}"/>
              </a:ext>
            </a:extLst>
          </p:cNvPr>
          <p:cNvSpPr/>
          <p:nvPr/>
        </p:nvSpPr>
        <p:spPr>
          <a:xfrm>
            <a:off x="7562088" y="10993986"/>
            <a:ext cx="2359152" cy="69246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1546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0. What’s a Chi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0. What’s a Chile?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705002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>
                <a:latin typeface="+mn-lt"/>
                <a:cs typeface="Calibri" panose="020F0502020204030204" pitchFamily="34" charset="0"/>
              </a:rPr>
              <a:t>Churches similar to Versailles Palace</a:t>
            </a:r>
          </a:p>
        </p:txBody>
      </p:sp>
    </p:spTree>
    <p:extLst>
      <p:ext uri="{BB962C8B-B14F-4D97-AF65-F5344CB8AC3E}">
        <p14:creationId xmlns:p14="http://schemas.microsoft.com/office/powerpoint/2010/main" val="2763588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Similarity Queries (on the Web)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9839" y="3426192"/>
            <a:ext cx="12564320" cy="82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2754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“Similarity”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850392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>
                <a:latin typeface="+mn-lt"/>
                <a:cs typeface="Calibri" panose="020F0502020204030204" pitchFamily="34" charset="0"/>
              </a:rPr>
              <a:t>that one movie where the girl lives at </a:t>
            </a:r>
            <a:r>
              <a:rPr lang="en-GB" sz="3200" b="0" dirty="0" err="1">
                <a:latin typeface="+mn-lt"/>
                <a:cs typeface="Calibri" panose="020F0502020204030204" pitchFamily="34" charset="0"/>
              </a:rPr>
              <a:t>walmart</a:t>
            </a:r>
            <a:endParaRPr lang="en-GB" sz="3200" b="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54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“Similarity” Queries (on the Web)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245" y="4199011"/>
            <a:ext cx="14797509" cy="80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92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act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“Similarity” Queries (on the Web)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A53DB20-57FC-4094-B5A7-45D2EC9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16" y="4757024"/>
            <a:ext cx="15231767" cy="53470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A6172-0723-41C3-842E-24D2B15AC989}"/>
              </a:ext>
            </a:extLst>
          </p:cNvPr>
          <p:cNvSpPr txBox="1"/>
          <p:nvPr/>
        </p:nvSpPr>
        <p:spPr>
          <a:xfrm>
            <a:off x="5020056" y="8052877"/>
            <a:ext cx="563270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0" dirty="0">
                <a:latin typeface="+mn-lt"/>
                <a:cs typeface="Calibri" panose="020F0502020204030204" pitchFamily="34" charset="0"/>
              </a:rPr>
              <a:t>cheap hotels by the beach</a:t>
            </a:r>
          </a:p>
        </p:txBody>
      </p:sp>
    </p:spTree>
    <p:extLst>
      <p:ext uri="{BB962C8B-B14F-4D97-AF65-F5344CB8AC3E}">
        <p14:creationId xmlns:p14="http://schemas.microsoft.com/office/powerpoint/2010/main" val="3898089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ilarity Queries (on the W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“Similarity” Queries (on the Web)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DB5D3-4C47-4125-AE72-50F95738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026" y="2574583"/>
            <a:ext cx="14563724" cy="110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21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3F2BC-86C9-4374-9E86-58FB832E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F6F5C7-4683-4A69-8A4B-9461F1FD6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How to implement similarity joins, as an extension of the current Semantic Web Technologies/Standards?</a:t>
            </a:r>
          </a:p>
          <a:p>
            <a:endParaRPr lang="en-GB" dirty="0"/>
          </a:p>
          <a:p>
            <a:r>
              <a:rPr lang="en-GB" dirty="0"/>
              <a:t>How are these queries optimised?</a:t>
            </a:r>
          </a:p>
          <a:p>
            <a:endParaRPr lang="en-GB" dirty="0"/>
          </a:p>
          <a:p>
            <a:r>
              <a:rPr lang="en-GB" dirty="0"/>
              <a:t>How can users interact with this operator?</a:t>
            </a:r>
          </a:p>
          <a:p>
            <a:endParaRPr lang="en-GB" dirty="0"/>
          </a:p>
          <a:p>
            <a:r>
              <a:rPr lang="en-GB" dirty="0"/>
              <a:t>How can Multimedia benefit from this extension?</a:t>
            </a:r>
          </a:p>
        </p:txBody>
      </p:sp>
    </p:spTree>
    <p:extLst>
      <p:ext uri="{BB962C8B-B14F-4D97-AF65-F5344CB8AC3E}">
        <p14:creationId xmlns:p14="http://schemas.microsoft.com/office/powerpoint/2010/main" val="158080926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E0785-CAA9-4ED2-AE6A-08B1EC26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-1. Definitions</a:t>
            </a:r>
          </a:p>
        </p:txBody>
      </p:sp>
    </p:spTree>
    <p:extLst>
      <p:ext uri="{BB962C8B-B14F-4D97-AF65-F5344CB8AC3E}">
        <p14:creationId xmlns:p14="http://schemas.microsoft.com/office/powerpoint/2010/main" val="25212907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1C3DB-3AE3-44BE-B056-F6D4DE9F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RDF Triples and Graphs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35F597-C5F1-4D12-80F6-57744B21C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>
                <a:latin typeface="Consolas" panose="020B0609020204030204" pitchFamily="49" charset="0"/>
              </a:rPr>
              <a:t>(subject, predicate, object)</a:t>
            </a:r>
          </a:p>
          <a:p>
            <a:pPr marL="0" indent="0" algn="ctr">
              <a:buNone/>
            </a:pP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u="sng" dirty="0">
                <a:solidFill>
                  <a:srgbClr val="00B0F0"/>
                </a:solidFill>
                <a:latin typeface="Consolas" panose="020B0609020204030204" pitchFamily="49" charset="0"/>
              </a:rPr>
              <a:t>:Galway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u="sng" dirty="0">
                <a:solidFill>
                  <a:srgbClr val="00B0F0"/>
                </a:solidFill>
                <a:latin typeface="Consolas" panose="020B0609020204030204" pitchFamily="49" charset="0"/>
              </a:rPr>
              <a:t>:</a:t>
            </a:r>
            <a:r>
              <a:rPr lang="en-GB" u="sng" dirty="0" err="1">
                <a:solidFill>
                  <a:srgbClr val="00B0F0"/>
                </a:solidFill>
                <a:latin typeface="Consolas" panose="020B0609020204030204" pitchFamily="49" charset="0"/>
              </a:rPr>
              <a:t>partOf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u="sng" dirty="0">
                <a:solidFill>
                  <a:srgbClr val="00B0F0"/>
                </a:solidFill>
                <a:latin typeface="Consolas" panose="020B0609020204030204" pitchFamily="49" charset="0"/>
              </a:rPr>
              <a:t>:Ireland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u="sng" dirty="0">
                <a:solidFill>
                  <a:srgbClr val="00B0F0"/>
                </a:solidFill>
                <a:latin typeface="Consolas" panose="020B0609020204030204" pitchFamily="49" charset="0"/>
              </a:rPr>
              <a:t>:Galway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u="sng" dirty="0">
                <a:solidFill>
                  <a:srgbClr val="00B0F0"/>
                </a:solidFill>
                <a:latin typeface="Consolas" panose="020B0609020204030204" pitchFamily="49" charset="0"/>
              </a:rPr>
              <a:t>:population</a:t>
            </a:r>
            <a:r>
              <a:rPr lang="en-GB" dirty="0">
                <a:latin typeface="Consolas" panose="020B0609020204030204" pitchFamily="49" charset="0"/>
              </a:rPr>
              <a:t>, 79934)</a:t>
            </a:r>
          </a:p>
        </p:txBody>
      </p:sp>
    </p:spTree>
    <p:extLst>
      <p:ext uri="{BB962C8B-B14F-4D97-AF65-F5344CB8AC3E}">
        <p14:creationId xmlns:p14="http://schemas.microsoft.com/office/powerpoint/2010/main" val="3648032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1EBE9-EC8C-4CFB-AC0C-15CE1905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97DC93-620E-49AE-B043-7970E364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144" y="3149600"/>
            <a:ext cx="18113756" cy="92964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SELECT</a:t>
            </a:r>
            <a:r>
              <a:rPr lang="en-GB" dirty="0">
                <a:latin typeface="Consolas" panose="020B0609020204030204" pitchFamily="49" charset="0"/>
              </a:rPr>
              <a:t> ?country ?population ?capital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		?country </a:t>
            </a:r>
            <a:r>
              <a:rPr lang="en-GB" dirty="0" err="1">
                <a:latin typeface="Consolas" panose="020B0609020204030204" pitchFamily="49" charset="0"/>
              </a:rPr>
              <a:t>rdf:type</a:t>
            </a:r>
            <a:r>
              <a:rPr lang="en-GB" dirty="0">
                <a:latin typeface="Consolas" panose="020B0609020204030204" pitchFamily="49" charset="0"/>
              </a:rPr>
              <a:t> :Country 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				:population ?population 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				:</a:t>
            </a:r>
            <a:r>
              <a:rPr lang="en-GB" dirty="0" err="1">
                <a:latin typeface="Consolas" panose="020B0609020204030204" pitchFamily="49" charset="0"/>
              </a:rPr>
              <a:t>hasCapital</a:t>
            </a:r>
            <a:r>
              <a:rPr lang="en-GB" dirty="0">
                <a:latin typeface="Consolas" panose="020B0609020204030204" pitchFamily="49" charset="0"/>
              </a:rPr>
              <a:t> ?capital .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60822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302284"/>
            <a:ext cx="900727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Imagen que contiene pájaro, ave&#10;&#10;Descripción generada automáticamente">
            <a:extLst>
              <a:ext uri="{FF2B5EF4-FFF2-40B4-BE49-F238E27FC236}">
                <a16:creationId xmlns:a16="http://schemas.microsoft.com/office/drawing/2014/main" id="{01A35AF6-D3B7-44C5-8C55-3CF052DB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185" y="3809407"/>
            <a:ext cx="8975159" cy="42600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16C00-4711-4443-BCC2-7A6E70D9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Spaces</a:t>
            </a:r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AE7B2CE-33F1-4E92-9ED4-EC487F79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77" y="2641600"/>
            <a:ext cx="8303101" cy="97393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859D7BA-CF2D-4A32-98F0-F497DB354B5C}"/>
              </a:ext>
            </a:extLst>
          </p:cNvPr>
          <p:cNvSpPr txBox="1"/>
          <p:nvPr/>
        </p:nvSpPr>
        <p:spPr>
          <a:xfrm>
            <a:off x="3211039" y="12380913"/>
            <a:ext cx="692817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unit ball in different </a:t>
            </a:r>
            <a:r>
              <a:rPr kumimoji="0" lang="en-GB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Lp</a:t>
            </a: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distances</a:t>
            </a:r>
          </a:p>
        </p:txBody>
      </p:sp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73CC487-FE88-417F-B1CA-E09F7AF6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830" y="4189856"/>
            <a:ext cx="9140142" cy="64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76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7D617-DC8E-4DEA-902A-93B91873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Spaces</a:t>
            </a:r>
          </a:p>
        </p:txBody>
      </p:sp>
      <p:pic>
        <p:nvPicPr>
          <p:cNvPr id="5" name="Imagen 4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503DBA0E-D18B-493B-AF66-004DF3E2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13" y="4857751"/>
            <a:ext cx="8718573" cy="3643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69AD213-7F82-4BD5-A002-47111BA32AAC}"/>
                  </a:ext>
                </a:extLst>
              </p:cNvPr>
              <p:cNvSpPr txBox="1"/>
              <p:nvPr/>
            </p:nvSpPr>
            <p:spPr>
              <a:xfrm>
                <a:off x="8409970" y="10101661"/>
                <a:ext cx="7564058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𝑳𝒆𝒗</m:t>
                      </m:r>
                      <m:d>
                        <m:dPr>
                          <m:ctrlPr>
                            <a:rPr kumimoji="0" lang="en-GB" sz="4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GB" sz="4000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exponential</m:t>
                          </m:r>
                          <m:r>
                            <a:rPr kumimoji="0" lang="en-GB" sz="4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GB" sz="4000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polynomial</m:t>
                          </m:r>
                        </m:e>
                      </m:d>
                      <m:r>
                        <a:rPr kumimoji="0" lang="en-GB" sz="4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r>
                        <a:rPr kumimoji="0" lang="en-GB" sz="4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𝟔</m:t>
                      </m:r>
                    </m:oMath>
                  </m:oMathPara>
                </a14:m>
                <a:endPara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69AD213-7F82-4BD5-A002-47111BA3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970" y="10101661"/>
                <a:ext cx="756405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06470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7D617-DC8E-4DEA-902A-93B91873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Spaces</a:t>
            </a:r>
          </a:p>
        </p:txBody>
      </p:sp>
      <p:pic>
        <p:nvPicPr>
          <p:cNvPr id="5" name="Imagen 4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503DBA0E-D18B-493B-AF66-004DF3E2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85" y="4309111"/>
            <a:ext cx="8718573" cy="3643312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73627C5-76B1-4004-A993-146DE91FE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440" y="3576678"/>
            <a:ext cx="6676819" cy="78317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789AE23-194D-49DC-81C5-AAAA10319A54}"/>
              </a:ext>
            </a:extLst>
          </p:cNvPr>
          <p:cNvSpPr txBox="1"/>
          <p:nvPr/>
        </p:nvSpPr>
        <p:spPr>
          <a:xfrm>
            <a:off x="4721577" y="10320929"/>
            <a:ext cx="948496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 metric distance is always positive, symmetric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 holds the triangle inequality</a:t>
            </a:r>
          </a:p>
        </p:txBody>
      </p:sp>
    </p:spTree>
    <p:extLst>
      <p:ext uri="{BB962C8B-B14F-4D97-AF65-F5344CB8AC3E}">
        <p14:creationId xmlns:p14="http://schemas.microsoft.com/office/powerpoint/2010/main" val="110620985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8A571-087C-4457-BA14-7CEF37DEE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</p:spPr>
        <p:txBody>
          <a:bodyPr/>
          <a:lstStyle/>
          <a:p>
            <a:r>
              <a:rPr lang="en-GB" i="1" dirty="0"/>
              <a:t>Two objects are as similar as they are close in their metric space</a:t>
            </a:r>
          </a:p>
        </p:txBody>
      </p:sp>
    </p:spTree>
    <p:extLst>
      <p:ext uri="{BB962C8B-B14F-4D97-AF65-F5344CB8AC3E}">
        <p14:creationId xmlns:p14="http://schemas.microsoft.com/office/powerpoint/2010/main" val="404534985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ange Search and Nearest Neighbou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r>
              <a:rPr lang="en-GB" dirty="0"/>
              <a:t>Range Search and Nearest Neighbours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C4B6BB-1483-4FDC-8E5F-9C317025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36" y="4334256"/>
            <a:ext cx="16690728" cy="5733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</a:t>
            </a:r>
          </a:p>
        </p:txBody>
      </p:sp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58718BD8-5A47-4D20-94CE-F3FA45C21C8D}"/>
              </a:ext>
            </a:extLst>
          </p:cNvPr>
          <p:cNvSpPr/>
          <p:nvPr/>
        </p:nvSpPr>
        <p:spPr>
          <a:xfrm>
            <a:off x="8525256" y="56245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05F4AF22-7478-471C-9687-85A73A6A498D}"/>
              </a:ext>
            </a:extLst>
          </p:cNvPr>
          <p:cNvSpPr/>
          <p:nvPr/>
        </p:nvSpPr>
        <p:spPr>
          <a:xfrm>
            <a:off x="8976360" y="541115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F0347F27-00FE-4E1B-993E-4EB0E3B3470A}"/>
              </a:ext>
            </a:extLst>
          </p:cNvPr>
          <p:cNvSpPr/>
          <p:nvPr/>
        </p:nvSpPr>
        <p:spPr>
          <a:xfrm>
            <a:off x="8830056" y="59293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Estrella: 5 puntas 6">
            <a:extLst>
              <a:ext uri="{FF2B5EF4-FFF2-40B4-BE49-F238E27FC236}">
                <a16:creationId xmlns:a16="http://schemas.microsoft.com/office/drawing/2014/main" id="{A0004116-44DA-4D31-BFA1-944FA3BBC954}"/>
              </a:ext>
            </a:extLst>
          </p:cNvPr>
          <p:cNvSpPr/>
          <p:nvPr/>
        </p:nvSpPr>
        <p:spPr>
          <a:xfrm>
            <a:off x="8183880" y="664864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Estrella: 5 puntas 7">
            <a:extLst>
              <a:ext uri="{FF2B5EF4-FFF2-40B4-BE49-F238E27FC236}">
                <a16:creationId xmlns:a16="http://schemas.microsoft.com/office/drawing/2014/main" id="{672F9D2D-8626-4C5A-9201-471F00ED42D7}"/>
              </a:ext>
            </a:extLst>
          </p:cNvPr>
          <p:cNvSpPr/>
          <p:nvPr/>
        </p:nvSpPr>
        <p:spPr>
          <a:xfrm>
            <a:off x="12152376" y="5234369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Estrella: 5 puntas 8">
            <a:extLst>
              <a:ext uri="{FF2B5EF4-FFF2-40B4-BE49-F238E27FC236}">
                <a16:creationId xmlns:a16="http://schemas.microsoft.com/office/drawing/2014/main" id="{5DBD0B4D-16D3-45F4-8ABC-024AF9003F8B}"/>
              </a:ext>
            </a:extLst>
          </p:cNvPr>
          <p:cNvSpPr/>
          <p:nvPr/>
        </p:nvSpPr>
        <p:spPr>
          <a:xfrm>
            <a:off x="10744200" y="354679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Estrella: 5 puntas 9">
            <a:extLst>
              <a:ext uri="{FF2B5EF4-FFF2-40B4-BE49-F238E27FC236}">
                <a16:creationId xmlns:a16="http://schemas.microsoft.com/office/drawing/2014/main" id="{429C1069-570C-44F6-AB34-3100B053D3D1}"/>
              </a:ext>
            </a:extLst>
          </p:cNvPr>
          <p:cNvSpPr/>
          <p:nvPr/>
        </p:nvSpPr>
        <p:spPr>
          <a:xfrm>
            <a:off x="9439656" y="65389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85E23D41-F890-46A7-87E0-4A94D5DC41AF}"/>
              </a:ext>
            </a:extLst>
          </p:cNvPr>
          <p:cNvSpPr/>
          <p:nvPr/>
        </p:nvSpPr>
        <p:spPr>
          <a:xfrm>
            <a:off x="9546336" y="701440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Estrella: 5 puntas 11">
            <a:extLst>
              <a:ext uri="{FF2B5EF4-FFF2-40B4-BE49-F238E27FC236}">
                <a16:creationId xmlns:a16="http://schemas.microsoft.com/office/drawing/2014/main" id="{81DF55DE-D57D-4B4D-8FC1-7A8745F52645}"/>
              </a:ext>
            </a:extLst>
          </p:cNvPr>
          <p:cNvSpPr/>
          <p:nvPr/>
        </p:nvSpPr>
        <p:spPr>
          <a:xfrm>
            <a:off x="10250424" y="880967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197E6943-2A05-4EF8-BF24-72E3DC02B561}"/>
              </a:ext>
            </a:extLst>
          </p:cNvPr>
          <p:cNvSpPr/>
          <p:nvPr/>
        </p:nvSpPr>
        <p:spPr>
          <a:xfrm>
            <a:off x="11442192" y="635908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5E4D793A-C00D-42E0-B621-73F3A68520A6}"/>
              </a:ext>
            </a:extLst>
          </p:cNvPr>
          <p:cNvSpPr/>
          <p:nvPr/>
        </p:nvSpPr>
        <p:spPr>
          <a:xfrm>
            <a:off x="10506456" y="5339017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3BB51651-CD73-480F-852B-3C82492A1855}"/>
              </a:ext>
            </a:extLst>
          </p:cNvPr>
          <p:cNvSpPr/>
          <p:nvPr/>
        </p:nvSpPr>
        <p:spPr>
          <a:xfrm>
            <a:off x="10695432" y="64627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C1EB8060-5D49-48EF-899C-BFD2D928DE17}"/>
              </a:ext>
            </a:extLst>
          </p:cNvPr>
          <p:cNvSpPr/>
          <p:nvPr/>
        </p:nvSpPr>
        <p:spPr>
          <a:xfrm>
            <a:off x="12326112" y="681323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Estrella: 5 puntas 16">
            <a:extLst>
              <a:ext uri="{FF2B5EF4-FFF2-40B4-BE49-F238E27FC236}">
                <a16:creationId xmlns:a16="http://schemas.microsoft.com/office/drawing/2014/main" id="{ECE7656C-B72A-4935-808F-FFCF92B60A74}"/>
              </a:ext>
            </a:extLst>
          </p:cNvPr>
          <p:cNvSpPr/>
          <p:nvPr/>
        </p:nvSpPr>
        <p:spPr>
          <a:xfrm>
            <a:off x="10506456" y="76057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Estrella: 5 puntas 17">
            <a:extLst>
              <a:ext uri="{FF2B5EF4-FFF2-40B4-BE49-F238E27FC236}">
                <a16:creationId xmlns:a16="http://schemas.microsoft.com/office/drawing/2014/main" id="{7DEF5697-4445-4738-9AE2-4D766E7D29B5}"/>
              </a:ext>
            </a:extLst>
          </p:cNvPr>
          <p:cNvSpPr/>
          <p:nvPr/>
        </p:nvSpPr>
        <p:spPr>
          <a:xfrm>
            <a:off x="11442192" y="797147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Estrella: 5 puntas 18">
            <a:extLst>
              <a:ext uri="{FF2B5EF4-FFF2-40B4-BE49-F238E27FC236}">
                <a16:creationId xmlns:a16="http://schemas.microsoft.com/office/drawing/2014/main" id="{0C4C7F2A-24EB-4FCD-AA5E-D92E111A2B94}"/>
              </a:ext>
            </a:extLst>
          </p:cNvPr>
          <p:cNvSpPr/>
          <p:nvPr/>
        </p:nvSpPr>
        <p:spPr>
          <a:xfrm>
            <a:off x="14670024" y="683152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Estrella: 5 puntas 19">
            <a:extLst>
              <a:ext uri="{FF2B5EF4-FFF2-40B4-BE49-F238E27FC236}">
                <a16:creationId xmlns:a16="http://schemas.microsoft.com/office/drawing/2014/main" id="{2B45FE23-5625-4A2E-8FDE-766B61675B30}"/>
              </a:ext>
            </a:extLst>
          </p:cNvPr>
          <p:cNvSpPr/>
          <p:nvPr/>
        </p:nvSpPr>
        <p:spPr>
          <a:xfrm>
            <a:off x="10994136" y="40558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Estrella: 5 puntas 20">
            <a:extLst>
              <a:ext uri="{FF2B5EF4-FFF2-40B4-BE49-F238E27FC236}">
                <a16:creationId xmlns:a16="http://schemas.microsoft.com/office/drawing/2014/main" id="{FD78B4A1-F6BD-45E8-9F5A-476E3A15F1DB}"/>
              </a:ext>
            </a:extLst>
          </p:cNvPr>
          <p:cNvSpPr/>
          <p:nvPr/>
        </p:nvSpPr>
        <p:spPr>
          <a:xfrm>
            <a:off x="10267188" y="503116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Estrella: 5 puntas 21">
            <a:extLst>
              <a:ext uri="{FF2B5EF4-FFF2-40B4-BE49-F238E27FC236}">
                <a16:creationId xmlns:a16="http://schemas.microsoft.com/office/drawing/2014/main" id="{2493DB85-C7FC-403E-84FA-2D00C412DFB2}"/>
              </a:ext>
            </a:extLst>
          </p:cNvPr>
          <p:cNvSpPr/>
          <p:nvPr/>
        </p:nvSpPr>
        <p:spPr>
          <a:xfrm>
            <a:off x="10114788" y="5613337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Estrella: 5 puntas 22">
            <a:extLst>
              <a:ext uri="{FF2B5EF4-FFF2-40B4-BE49-F238E27FC236}">
                <a16:creationId xmlns:a16="http://schemas.microsoft.com/office/drawing/2014/main" id="{0F62C717-F1C7-4B47-876B-3CA09C49F299}"/>
              </a:ext>
            </a:extLst>
          </p:cNvPr>
          <p:cNvSpPr/>
          <p:nvPr/>
        </p:nvSpPr>
        <p:spPr>
          <a:xfrm>
            <a:off x="10796016" y="6059361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Estrella: 5 puntas 23">
            <a:extLst>
              <a:ext uri="{FF2B5EF4-FFF2-40B4-BE49-F238E27FC236}">
                <a16:creationId xmlns:a16="http://schemas.microsoft.com/office/drawing/2014/main" id="{CE030DA2-2383-47A4-B278-A9586F630538}"/>
              </a:ext>
            </a:extLst>
          </p:cNvPr>
          <p:cNvSpPr/>
          <p:nvPr/>
        </p:nvSpPr>
        <p:spPr>
          <a:xfrm>
            <a:off x="11263884" y="597604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Estrella: 5 puntas 24">
            <a:extLst>
              <a:ext uri="{FF2B5EF4-FFF2-40B4-BE49-F238E27FC236}">
                <a16:creationId xmlns:a16="http://schemas.microsoft.com/office/drawing/2014/main" id="{D0446210-98E2-4034-A9FC-99EB49F1902A}"/>
              </a:ext>
            </a:extLst>
          </p:cNvPr>
          <p:cNvSpPr/>
          <p:nvPr/>
        </p:nvSpPr>
        <p:spPr>
          <a:xfrm>
            <a:off x="10887456" y="7302946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Estrella: 5 puntas 25">
            <a:extLst>
              <a:ext uri="{FF2B5EF4-FFF2-40B4-BE49-F238E27FC236}">
                <a16:creationId xmlns:a16="http://schemas.microsoft.com/office/drawing/2014/main" id="{ADDCA24D-E938-41AB-826A-2AD7714E614D}"/>
              </a:ext>
            </a:extLst>
          </p:cNvPr>
          <p:cNvSpPr/>
          <p:nvPr/>
        </p:nvSpPr>
        <p:spPr>
          <a:xfrm>
            <a:off x="11908536" y="49702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Estrella: 5 puntas 26">
            <a:extLst>
              <a:ext uri="{FF2B5EF4-FFF2-40B4-BE49-F238E27FC236}">
                <a16:creationId xmlns:a16="http://schemas.microsoft.com/office/drawing/2014/main" id="{5F398969-774C-4852-AC89-9D7F83D67752}"/>
              </a:ext>
            </a:extLst>
          </p:cNvPr>
          <p:cNvSpPr/>
          <p:nvPr/>
        </p:nvSpPr>
        <p:spPr>
          <a:xfrm>
            <a:off x="10684764" y="806291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Estrella: 5 puntas 27">
            <a:extLst>
              <a:ext uri="{FF2B5EF4-FFF2-40B4-BE49-F238E27FC236}">
                <a16:creationId xmlns:a16="http://schemas.microsoft.com/office/drawing/2014/main" id="{A6CF9833-C2FA-42F2-9F25-49944474FC95}"/>
              </a:ext>
            </a:extLst>
          </p:cNvPr>
          <p:cNvSpPr/>
          <p:nvPr/>
        </p:nvSpPr>
        <p:spPr>
          <a:xfrm>
            <a:off x="10565892" y="889704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D711C291-CEE5-4650-AC52-E0DACFA3FDA9}"/>
              </a:ext>
            </a:extLst>
          </p:cNvPr>
          <p:cNvSpPr/>
          <p:nvPr/>
        </p:nvSpPr>
        <p:spPr>
          <a:xfrm>
            <a:off x="11843004" y="787495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19FF743C-DFF3-4BFE-A9C3-CD655134AAAE}"/>
              </a:ext>
            </a:extLst>
          </p:cNvPr>
          <p:cNvSpPr/>
          <p:nvPr/>
        </p:nvSpPr>
        <p:spPr>
          <a:xfrm>
            <a:off x="12504420" y="46654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9E671E31-0312-4374-868F-EAABB9F4FB9C}"/>
              </a:ext>
            </a:extLst>
          </p:cNvPr>
          <p:cNvSpPr/>
          <p:nvPr/>
        </p:nvSpPr>
        <p:spPr>
          <a:xfrm>
            <a:off x="13245084" y="562451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Estrella: 5 puntas 31">
            <a:extLst>
              <a:ext uri="{FF2B5EF4-FFF2-40B4-BE49-F238E27FC236}">
                <a16:creationId xmlns:a16="http://schemas.microsoft.com/office/drawing/2014/main" id="{D7375D38-C84A-4CBD-B305-E3DD23A73FB9}"/>
              </a:ext>
            </a:extLst>
          </p:cNvPr>
          <p:cNvSpPr/>
          <p:nvPr/>
        </p:nvSpPr>
        <p:spPr>
          <a:xfrm>
            <a:off x="13688568" y="4031425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Estrella: 5 puntas 32">
            <a:extLst>
              <a:ext uri="{FF2B5EF4-FFF2-40B4-BE49-F238E27FC236}">
                <a16:creationId xmlns:a16="http://schemas.microsoft.com/office/drawing/2014/main" id="{A8FC83EA-3013-4029-846E-964EA3AB4284}"/>
              </a:ext>
            </a:extLst>
          </p:cNvPr>
          <p:cNvSpPr/>
          <p:nvPr/>
        </p:nvSpPr>
        <p:spPr>
          <a:xfrm>
            <a:off x="12806172" y="7123114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Estrella: 5 puntas 33">
            <a:extLst>
              <a:ext uri="{FF2B5EF4-FFF2-40B4-BE49-F238E27FC236}">
                <a16:creationId xmlns:a16="http://schemas.microsoft.com/office/drawing/2014/main" id="{CACEACA5-153D-4355-9895-AD349263D296}"/>
              </a:ext>
            </a:extLst>
          </p:cNvPr>
          <p:cNvSpPr/>
          <p:nvPr/>
        </p:nvSpPr>
        <p:spPr>
          <a:xfrm>
            <a:off x="13127736" y="61894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Estrella: 5 puntas 34">
            <a:extLst>
              <a:ext uri="{FF2B5EF4-FFF2-40B4-BE49-F238E27FC236}">
                <a16:creationId xmlns:a16="http://schemas.microsoft.com/office/drawing/2014/main" id="{2EF5B36D-6AB8-427B-9A5D-2265695129F2}"/>
              </a:ext>
            </a:extLst>
          </p:cNvPr>
          <p:cNvSpPr/>
          <p:nvPr/>
        </p:nvSpPr>
        <p:spPr>
          <a:xfrm>
            <a:off x="12437364" y="6032945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Estrella: 5 puntas 35">
            <a:extLst>
              <a:ext uri="{FF2B5EF4-FFF2-40B4-BE49-F238E27FC236}">
                <a16:creationId xmlns:a16="http://schemas.microsoft.com/office/drawing/2014/main" id="{A23795BE-E45D-4B42-A298-81705132496D}"/>
              </a:ext>
            </a:extLst>
          </p:cNvPr>
          <p:cNvSpPr/>
          <p:nvPr/>
        </p:nvSpPr>
        <p:spPr>
          <a:xfrm>
            <a:off x="14406374" y="561028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Estrella: 5 puntas 36">
            <a:extLst>
              <a:ext uri="{FF2B5EF4-FFF2-40B4-BE49-F238E27FC236}">
                <a16:creationId xmlns:a16="http://schemas.microsoft.com/office/drawing/2014/main" id="{5D4A083B-47AF-41E1-BC62-3723CF5FF7EA}"/>
              </a:ext>
            </a:extLst>
          </p:cNvPr>
          <p:cNvSpPr/>
          <p:nvPr/>
        </p:nvSpPr>
        <p:spPr>
          <a:xfrm>
            <a:off x="14066520" y="6831521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Estrella: 5 puntas 37">
            <a:extLst>
              <a:ext uri="{FF2B5EF4-FFF2-40B4-BE49-F238E27FC236}">
                <a16:creationId xmlns:a16="http://schemas.microsoft.com/office/drawing/2014/main" id="{F2FB09F3-0122-4C91-BC9F-61819EAF0F44}"/>
              </a:ext>
            </a:extLst>
          </p:cNvPr>
          <p:cNvSpPr/>
          <p:nvPr/>
        </p:nvSpPr>
        <p:spPr>
          <a:xfrm>
            <a:off x="14406374" y="786987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781436-CC0F-4669-86FF-6FE986FD352F}"/>
              </a:ext>
            </a:extLst>
          </p:cNvPr>
          <p:cNvSpPr txBox="1"/>
          <p:nvPr/>
        </p:nvSpPr>
        <p:spPr>
          <a:xfrm>
            <a:off x="4983108" y="11242298"/>
            <a:ext cx="1392798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dirty="0"/>
              <a:t>Find all pairs (   ,   ) that are at distance of at most </a:t>
            </a:r>
            <a:r>
              <a:rPr lang="en-GB" i="1" dirty="0"/>
              <a:t>r</a:t>
            </a:r>
            <a:endParaRPr lang="en-GB" dirty="0"/>
          </a:p>
        </p:txBody>
      </p:sp>
      <p:sp>
        <p:nvSpPr>
          <p:cNvPr id="40" name="Estrella: 5 puntas 39">
            <a:extLst>
              <a:ext uri="{FF2B5EF4-FFF2-40B4-BE49-F238E27FC236}">
                <a16:creationId xmlns:a16="http://schemas.microsoft.com/office/drawing/2014/main" id="{B1542566-2916-449B-AD33-2F6A1BA18871}"/>
              </a:ext>
            </a:extLst>
          </p:cNvPr>
          <p:cNvSpPr/>
          <p:nvPr/>
        </p:nvSpPr>
        <p:spPr>
          <a:xfrm>
            <a:off x="9861804" y="11363902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Estrella: 5 puntas 40">
            <a:extLst>
              <a:ext uri="{FF2B5EF4-FFF2-40B4-BE49-F238E27FC236}">
                <a16:creationId xmlns:a16="http://schemas.microsoft.com/office/drawing/2014/main" id="{0CB8BBEA-7F05-447D-B428-3178A4BC2D55}"/>
              </a:ext>
            </a:extLst>
          </p:cNvPr>
          <p:cNvSpPr/>
          <p:nvPr/>
        </p:nvSpPr>
        <p:spPr>
          <a:xfrm>
            <a:off x="10305288" y="11354061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4C82CB3-5282-4C07-A2AD-BD54588F972D}"/>
              </a:ext>
            </a:extLst>
          </p:cNvPr>
          <p:cNvSpPr/>
          <p:nvPr/>
        </p:nvSpPr>
        <p:spPr>
          <a:xfrm>
            <a:off x="10125972" y="4921547"/>
            <a:ext cx="1080000" cy="1080000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6A3FE807-15A3-4F4B-A218-CAC16EF7EF4D}"/>
              </a:ext>
            </a:extLst>
          </p:cNvPr>
          <p:cNvCxnSpPr>
            <a:cxnSpLocks/>
          </p:cNvCxnSpPr>
          <p:nvPr/>
        </p:nvCxnSpPr>
        <p:spPr>
          <a:xfrm>
            <a:off x="10130417" y="5528339"/>
            <a:ext cx="48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4DAE5C6A-6E10-4B98-99EC-D71328FE9254}"/>
              </a:ext>
            </a:extLst>
          </p:cNvPr>
          <p:cNvSpPr/>
          <p:nvPr/>
        </p:nvSpPr>
        <p:spPr>
          <a:xfrm>
            <a:off x="10207134" y="5292699"/>
            <a:ext cx="226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290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99FA5-59A4-4D90-B4F8-7F51DCFA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</a:t>
            </a:r>
          </a:p>
        </p:txBody>
      </p:sp>
      <p:sp>
        <p:nvSpPr>
          <p:cNvPr id="4" name="Estrella: 5 puntas 3">
            <a:extLst>
              <a:ext uri="{FF2B5EF4-FFF2-40B4-BE49-F238E27FC236}">
                <a16:creationId xmlns:a16="http://schemas.microsoft.com/office/drawing/2014/main" id="{58718BD8-5A47-4D20-94CE-F3FA45C21C8D}"/>
              </a:ext>
            </a:extLst>
          </p:cNvPr>
          <p:cNvSpPr/>
          <p:nvPr/>
        </p:nvSpPr>
        <p:spPr>
          <a:xfrm>
            <a:off x="8525256" y="56245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05F4AF22-7478-471C-9687-85A73A6A498D}"/>
              </a:ext>
            </a:extLst>
          </p:cNvPr>
          <p:cNvSpPr/>
          <p:nvPr/>
        </p:nvSpPr>
        <p:spPr>
          <a:xfrm>
            <a:off x="8976360" y="541115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F0347F27-00FE-4E1B-993E-4EB0E3B3470A}"/>
              </a:ext>
            </a:extLst>
          </p:cNvPr>
          <p:cNvSpPr/>
          <p:nvPr/>
        </p:nvSpPr>
        <p:spPr>
          <a:xfrm>
            <a:off x="8830056" y="59293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Estrella: 5 puntas 6">
            <a:extLst>
              <a:ext uri="{FF2B5EF4-FFF2-40B4-BE49-F238E27FC236}">
                <a16:creationId xmlns:a16="http://schemas.microsoft.com/office/drawing/2014/main" id="{A0004116-44DA-4D31-BFA1-944FA3BBC954}"/>
              </a:ext>
            </a:extLst>
          </p:cNvPr>
          <p:cNvSpPr/>
          <p:nvPr/>
        </p:nvSpPr>
        <p:spPr>
          <a:xfrm>
            <a:off x="8183880" y="664864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Estrella: 5 puntas 7">
            <a:extLst>
              <a:ext uri="{FF2B5EF4-FFF2-40B4-BE49-F238E27FC236}">
                <a16:creationId xmlns:a16="http://schemas.microsoft.com/office/drawing/2014/main" id="{672F9D2D-8626-4C5A-9201-471F00ED42D7}"/>
              </a:ext>
            </a:extLst>
          </p:cNvPr>
          <p:cNvSpPr/>
          <p:nvPr/>
        </p:nvSpPr>
        <p:spPr>
          <a:xfrm>
            <a:off x="12152376" y="5234369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Estrella: 5 puntas 8">
            <a:extLst>
              <a:ext uri="{FF2B5EF4-FFF2-40B4-BE49-F238E27FC236}">
                <a16:creationId xmlns:a16="http://schemas.microsoft.com/office/drawing/2014/main" id="{5DBD0B4D-16D3-45F4-8ABC-024AF9003F8B}"/>
              </a:ext>
            </a:extLst>
          </p:cNvPr>
          <p:cNvSpPr/>
          <p:nvPr/>
        </p:nvSpPr>
        <p:spPr>
          <a:xfrm>
            <a:off x="10744200" y="354679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Estrella: 5 puntas 9">
            <a:extLst>
              <a:ext uri="{FF2B5EF4-FFF2-40B4-BE49-F238E27FC236}">
                <a16:creationId xmlns:a16="http://schemas.microsoft.com/office/drawing/2014/main" id="{429C1069-570C-44F6-AB34-3100B053D3D1}"/>
              </a:ext>
            </a:extLst>
          </p:cNvPr>
          <p:cNvSpPr/>
          <p:nvPr/>
        </p:nvSpPr>
        <p:spPr>
          <a:xfrm>
            <a:off x="9439656" y="65389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85E23D41-F890-46A7-87E0-4A94D5DC41AF}"/>
              </a:ext>
            </a:extLst>
          </p:cNvPr>
          <p:cNvSpPr/>
          <p:nvPr/>
        </p:nvSpPr>
        <p:spPr>
          <a:xfrm>
            <a:off x="9546336" y="701440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Estrella: 5 puntas 11">
            <a:extLst>
              <a:ext uri="{FF2B5EF4-FFF2-40B4-BE49-F238E27FC236}">
                <a16:creationId xmlns:a16="http://schemas.microsoft.com/office/drawing/2014/main" id="{81DF55DE-D57D-4B4D-8FC1-7A8745F52645}"/>
              </a:ext>
            </a:extLst>
          </p:cNvPr>
          <p:cNvSpPr/>
          <p:nvPr/>
        </p:nvSpPr>
        <p:spPr>
          <a:xfrm>
            <a:off x="10250424" y="880967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Estrella: 5 puntas 12">
            <a:extLst>
              <a:ext uri="{FF2B5EF4-FFF2-40B4-BE49-F238E27FC236}">
                <a16:creationId xmlns:a16="http://schemas.microsoft.com/office/drawing/2014/main" id="{197E6943-2A05-4EF8-BF24-72E3DC02B561}"/>
              </a:ext>
            </a:extLst>
          </p:cNvPr>
          <p:cNvSpPr/>
          <p:nvPr/>
        </p:nvSpPr>
        <p:spPr>
          <a:xfrm>
            <a:off x="11442192" y="635908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5E4D793A-C00D-42E0-B621-73F3A68520A6}"/>
              </a:ext>
            </a:extLst>
          </p:cNvPr>
          <p:cNvSpPr/>
          <p:nvPr/>
        </p:nvSpPr>
        <p:spPr>
          <a:xfrm>
            <a:off x="10506456" y="5339017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Estrella: 5 puntas 14">
            <a:extLst>
              <a:ext uri="{FF2B5EF4-FFF2-40B4-BE49-F238E27FC236}">
                <a16:creationId xmlns:a16="http://schemas.microsoft.com/office/drawing/2014/main" id="{3BB51651-CD73-480F-852B-3C82492A1855}"/>
              </a:ext>
            </a:extLst>
          </p:cNvPr>
          <p:cNvSpPr/>
          <p:nvPr/>
        </p:nvSpPr>
        <p:spPr>
          <a:xfrm>
            <a:off x="10695432" y="64627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Estrella: 5 puntas 15">
            <a:extLst>
              <a:ext uri="{FF2B5EF4-FFF2-40B4-BE49-F238E27FC236}">
                <a16:creationId xmlns:a16="http://schemas.microsoft.com/office/drawing/2014/main" id="{C1EB8060-5D49-48EF-899C-BFD2D928DE17}"/>
              </a:ext>
            </a:extLst>
          </p:cNvPr>
          <p:cNvSpPr/>
          <p:nvPr/>
        </p:nvSpPr>
        <p:spPr>
          <a:xfrm>
            <a:off x="12326112" y="681323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Estrella: 5 puntas 16">
            <a:extLst>
              <a:ext uri="{FF2B5EF4-FFF2-40B4-BE49-F238E27FC236}">
                <a16:creationId xmlns:a16="http://schemas.microsoft.com/office/drawing/2014/main" id="{ECE7656C-B72A-4935-808F-FFCF92B60A74}"/>
              </a:ext>
            </a:extLst>
          </p:cNvPr>
          <p:cNvSpPr/>
          <p:nvPr/>
        </p:nvSpPr>
        <p:spPr>
          <a:xfrm>
            <a:off x="10506456" y="760571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Estrella: 5 puntas 17">
            <a:extLst>
              <a:ext uri="{FF2B5EF4-FFF2-40B4-BE49-F238E27FC236}">
                <a16:creationId xmlns:a16="http://schemas.microsoft.com/office/drawing/2014/main" id="{7DEF5697-4445-4738-9AE2-4D766E7D29B5}"/>
              </a:ext>
            </a:extLst>
          </p:cNvPr>
          <p:cNvSpPr/>
          <p:nvPr/>
        </p:nvSpPr>
        <p:spPr>
          <a:xfrm>
            <a:off x="11442192" y="7971473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Estrella: 5 puntas 18">
            <a:extLst>
              <a:ext uri="{FF2B5EF4-FFF2-40B4-BE49-F238E27FC236}">
                <a16:creationId xmlns:a16="http://schemas.microsoft.com/office/drawing/2014/main" id="{0C4C7F2A-24EB-4FCD-AA5E-D92E111A2B94}"/>
              </a:ext>
            </a:extLst>
          </p:cNvPr>
          <p:cNvSpPr/>
          <p:nvPr/>
        </p:nvSpPr>
        <p:spPr>
          <a:xfrm>
            <a:off x="14670024" y="6831521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Estrella: 5 puntas 19">
            <a:extLst>
              <a:ext uri="{FF2B5EF4-FFF2-40B4-BE49-F238E27FC236}">
                <a16:creationId xmlns:a16="http://schemas.microsoft.com/office/drawing/2014/main" id="{2B45FE23-5625-4A2E-8FDE-766B61675B30}"/>
              </a:ext>
            </a:extLst>
          </p:cNvPr>
          <p:cNvSpPr/>
          <p:nvPr/>
        </p:nvSpPr>
        <p:spPr>
          <a:xfrm>
            <a:off x="10994136" y="40558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Estrella: 5 puntas 20">
            <a:extLst>
              <a:ext uri="{FF2B5EF4-FFF2-40B4-BE49-F238E27FC236}">
                <a16:creationId xmlns:a16="http://schemas.microsoft.com/office/drawing/2014/main" id="{FD78B4A1-F6BD-45E8-9F5A-476E3A15F1DB}"/>
              </a:ext>
            </a:extLst>
          </p:cNvPr>
          <p:cNvSpPr/>
          <p:nvPr/>
        </p:nvSpPr>
        <p:spPr>
          <a:xfrm>
            <a:off x="10267188" y="503116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Estrella: 5 puntas 21">
            <a:extLst>
              <a:ext uri="{FF2B5EF4-FFF2-40B4-BE49-F238E27FC236}">
                <a16:creationId xmlns:a16="http://schemas.microsoft.com/office/drawing/2014/main" id="{2493DB85-C7FC-403E-84FA-2D00C412DFB2}"/>
              </a:ext>
            </a:extLst>
          </p:cNvPr>
          <p:cNvSpPr/>
          <p:nvPr/>
        </p:nvSpPr>
        <p:spPr>
          <a:xfrm>
            <a:off x="10114788" y="5613337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Estrella: 5 puntas 22">
            <a:extLst>
              <a:ext uri="{FF2B5EF4-FFF2-40B4-BE49-F238E27FC236}">
                <a16:creationId xmlns:a16="http://schemas.microsoft.com/office/drawing/2014/main" id="{0F62C717-F1C7-4B47-876B-3CA09C49F299}"/>
              </a:ext>
            </a:extLst>
          </p:cNvPr>
          <p:cNvSpPr/>
          <p:nvPr/>
        </p:nvSpPr>
        <p:spPr>
          <a:xfrm>
            <a:off x="10796016" y="6059361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Estrella: 5 puntas 23">
            <a:extLst>
              <a:ext uri="{FF2B5EF4-FFF2-40B4-BE49-F238E27FC236}">
                <a16:creationId xmlns:a16="http://schemas.microsoft.com/office/drawing/2014/main" id="{CE030DA2-2383-47A4-B278-A9586F630538}"/>
              </a:ext>
            </a:extLst>
          </p:cNvPr>
          <p:cNvSpPr/>
          <p:nvPr/>
        </p:nvSpPr>
        <p:spPr>
          <a:xfrm>
            <a:off x="11263884" y="597604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Estrella: 5 puntas 24">
            <a:extLst>
              <a:ext uri="{FF2B5EF4-FFF2-40B4-BE49-F238E27FC236}">
                <a16:creationId xmlns:a16="http://schemas.microsoft.com/office/drawing/2014/main" id="{D0446210-98E2-4034-A9FC-99EB49F1902A}"/>
              </a:ext>
            </a:extLst>
          </p:cNvPr>
          <p:cNvSpPr/>
          <p:nvPr/>
        </p:nvSpPr>
        <p:spPr>
          <a:xfrm>
            <a:off x="10887456" y="7302946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Estrella: 5 puntas 25">
            <a:extLst>
              <a:ext uri="{FF2B5EF4-FFF2-40B4-BE49-F238E27FC236}">
                <a16:creationId xmlns:a16="http://schemas.microsoft.com/office/drawing/2014/main" id="{ADDCA24D-E938-41AB-826A-2AD7714E614D}"/>
              </a:ext>
            </a:extLst>
          </p:cNvPr>
          <p:cNvSpPr/>
          <p:nvPr/>
        </p:nvSpPr>
        <p:spPr>
          <a:xfrm>
            <a:off x="11908536" y="49702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Estrella: 5 puntas 26">
            <a:extLst>
              <a:ext uri="{FF2B5EF4-FFF2-40B4-BE49-F238E27FC236}">
                <a16:creationId xmlns:a16="http://schemas.microsoft.com/office/drawing/2014/main" id="{5F398969-774C-4852-AC89-9D7F83D67752}"/>
              </a:ext>
            </a:extLst>
          </p:cNvPr>
          <p:cNvSpPr/>
          <p:nvPr/>
        </p:nvSpPr>
        <p:spPr>
          <a:xfrm>
            <a:off x="10684764" y="806291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Estrella: 5 puntas 27">
            <a:extLst>
              <a:ext uri="{FF2B5EF4-FFF2-40B4-BE49-F238E27FC236}">
                <a16:creationId xmlns:a16="http://schemas.microsoft.com/office/drawing/2014/main" id="{A6CF9833-C2FA-42F2-9F25-49944474FC95}"/>
              </a:ext>
            </a:extLst>
          </p:cNvPr>
          <p:cNvSpPr/>
          <p:nvPr/>
        </p:nvSpPr>
        <p:spPr>
          <a:xfrm>
            <a:off x="10565892" y="889704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D711C291-CEE5-4650-AC52-E0DACFA3FDA9}"/>
              </a:ext>
            </a:extLst>
          </p:cNvPr>
          <p:cNvSpPr/>
          <p:nvPr/>
        </p:nvSpPr>
        <p:spPr>
          <a:xfrm>
            <a:off x="11843004" y="787495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19FF743C-DFF3-4BFE-A9C3-CD655134AAAE}"/>
              </a:ext>
            </a:extLst>
          </p:cNvPr>
          <p:cNvSpPr/>
          <p:nvPr/>
        </p:nvSpPr>
        <p:spPr>
          <a:xfrm>
            <a:off x="12504420" y="46654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9E671E31-0312-4374-868F-EAABB9F4FB9C}"/>
              </a:ext>
            </a:extLst>
          </p:cNvPr>
          <p:cNvSpPr/>
          <p:nvPr/>
        </p:nvSpPr>
        <p:spPr>
          <a:xfrm>
            <a:off x="13245084" y="562451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Estrella: 5 puntas 31">
            <a:extLst>
              <a:ext uri="{FF2B5EF4-FFF2-40B4-BE49-F238E27FC236}">
                <a16:creationId xmlns:a16="http://schemas.microsoft.com/office/drawing/2014/main" id="{D7375D38-C84A-4CBD-B305-E3DD23A73FB9}"/>
              </a:ext>
            </a:extLst>
          </p:cNvPr>
          <p:cNvSpPr/>
          <p:nvPr/>
        </p:nvSpPr>
        <p:spPr>
          <a:xfrm>
            <a:off x="13688568" y="4031425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Estrella: 5 puntas 32">
            <a:extLst>
              <a:ext uri="{FF2B5EF4-FFF2-40B4-BE49-F238E27FC236}">
                <a16:creationId xmlns:a16="http://schemas.microsoft.com/office/drawing/2014/main" id="{A8FC83EA-3013-4029-846E-964EA3AB4284}"/>
              </a:ext>
            </a:extLst>
          </p:cNvPr>
          <p:cNvSpPr/>
          <p:nvPr/>
        </p:nvSpPr>
        <p:spPr>
          <a:xfrm>
            <a:off x="12806172" y="7123114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Estrella: 5 puntas 33">
            <a:extLst>
              <a:ext uri="{FF2B5EF4-FFF2-40B4-BE49-F238E27FC236}">
                <a16:creationId xmlns:a16="http://schemas.microsoft.com/office/drawing/2014/main" id="{CACEACA5-153D-4355-9895-AD349263D296}"/>
              </a:ext>
            </a:extLst>
          </p:cNvPr>
          <p:cNvSpPr/>
          <p:nvPr/>
        </p:nvSpPr>
        <p:spPr>
          <a:xfrm>
            <a:off x="13127736" y="618940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Estrella: 5 puntas 34">
            <a:extLst>
              <a:ext uri="{FF2B5EF4-FFF2-40B4-BE49-F238E27FC236}">
                <a16:creationId xmlns:a16="http://schemas.microsoft.com/office/drawing/2014/main" id="{2EF5B36D-6AB8-427B-9A5D-2265695129F2}"/>
              </a:ext>
            </a:extLst>
          </p:cNvPr>
          <p:cNvSpPr/>
          <p:nvPr/>
        </p:nvSpPr>
        <p:spPr>
          <a:xfrm>
            <a:off x="12437364" y="6032945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Estrella: 5 puntas 35">
            <a:extLst>
              <a:ext uri="{FF2B5EF4-FFF2-40B4-BE49-F238E27FC236}">
                <a16:creationId xmlns:a16="http://schemas.microsoft.com/office/drawing/2014/main" id="{A23795BE-E45D-4B42-A298-81705132496D}"/>
              </a:ext>
            </a:extLst>
          </p:cNvPr>
          <p:cNvSpPr/>
          <p:nvPr/>
        </p:nvSpPr>
        <p:spPr>
          <a:xfrm>
            <a:off x="14406374" y="5610289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Estrella: 5 puntas 36">
            <a:extLst>
              <a:ext uri="{FF2B5EF4-FFF2-40B4-BE49-F238E27FC236}">
                <a16:creationId xmlns:a16="http://schemas.microsoft.com/office/drawing/2014/main" id="{5D4A083B-47AF-41E1-BC62-3723CF5FF7EA}"/>
              </a:ext>
            </a:extLst>
          </p:cNvPr>
          <p:cNvSpPr/>
          <p:nvPr/>
        </p:nvSpPr>
        <p:spPr>
          <a:xfrm>
            <a:off x="14066520" y="6831521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Estrella: 5 puntas 37">
            <a:extLst>
              <a:ext uri="{FF2B5EF4-FFF2-40B4-BE49-F238E27FC236}">
                <a16:creationId xmlns:a16="http://schemas.microsoft.com/office/drawing/2014/main" id="{F2FB09F3-0122-4C91-BC9F-61819EAF0F44}"/>
              </a:ext>
            </a:extLst>
          </p:cNvPr>
          <p:cNvSpPr/>
          <p:nvPr/>
        </p:nvSpPr>
        <p:spPr>
          <a:xfrm>
            <a:off x="14406374" y="7869873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781436-CC0F-4669-86FF-6FE986FD352F}"/>
              </a:ext>
            </a:extLst>
          </p:cNvPr>
          <p:cNvSpPr txBox="1"/>
          <p:nvPr/>
        </p:nvSpPr>
        <p:spPr>
          <a:xfrm>
            <a:off x="4983108" y="11242298"/>
            <a:ext cx="1392798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Find all pairs (   ,   ) where     is one of the </a:t>
            </a:r>
            <a:r>
              <a:rPr kumimoji="0" lang="en-GB" sz="3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kumimoji="0" lang="en-GB" sz="3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nearest neighbours of      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Estrella: 5 puntas 39">
            <a:extLst>
              <a:ext uri="{FF2B5EF4-FFF2-40B4-BE49-F238E27FC236}">
                <a16:creationId xmlns:a16="http://schemas.microsoft.com/office/drawing/2014/main" id="{B1542566-2916-449B-AD33-2F6A1BA18871}"/>
              </a:ext>
            </a:extLst>
          </p:cNvPr>
          <p:cNvSpPr/>
          <p:nvPr/>
        </p:nvSpPr>
        <p:spPr>
          <a:xfrm>
            <a:off x="8558784" y="11336465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Estrella: 5 puntas 40">
            <a:extLst>
              <a:ext uri="{FF2B5EF4-FFF2-40B4-BE49-F238E27FC236}">
                <a16:creationId xmlns:a16="http://schemas.microsoft.com/office/drawing/2014/main" id="{0CB8BBEA-7F05-447D-B428-3178A4BC2D55}"/>
              </a:ext>
            </a:extLst>
          </p:cNvPr>
          <p:cNvSpPr/>
          <p:nvPr/>
        </p:nvSpPr>
        <p:spPr>
          <a:xfrm>
            <a:off x="9002268" y="11326624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Estrella: 5 puntas 41">
            <a:extLst>
              <a:ext uri="{FF2B5EF4-FFF2-40B4-BE49-F238E27FC236}">
                <a16:creationId xmlns:a16="http://schemas.microsoft.com/office/drawing/2014/main" id="{EC2DA1E4-1304-4AA5-8B19-39C007052AE8}"/>
              </a:ext>
            </a:extLst>
          </p:cNvPr>
          <p:cNvSpPr/>
          <p:nvPr/>
        </p:nvSpPr>
        <p:spPr>
          <a:xfrm>
            <a:off x="17990598" y="11336465"/>
            <a:ext cx="390144" cy="349567"/>
          </a:xfrm>
          <a:prstGeom prst="star5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Estrella: 5 puntas 42">
            <a:extLst>
              <a:ext uri="{FF2B5EF4-FFF2-40B4-BE49-F238E27FC236}">
                <a16:creationId xmlns:a16="http://schemas.microsoft.com/office/drawing/2014/main" id="{3520C004-6CFE-4026-8143-E3CC39315019}"/>
              </a:ext>
            </a:extLst>
          </p:cNvPr>
          <p:cNvSpPr/>
          <p:nvPr/>
        </p:nvSpPr>
        <p:spPr>
          <a:xfrm>
            <a:off x="10756392" y="11336465"/>
            <a:ext cx="390144" cy="349567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7097E35-3DDB-4AFB-B364-C05E10866ADD}"/>
              </a:ext>
            </a:extLst>
          </p:cNvPr>
          <p:cNvSpPr/>
          <p:nvPr/>
        </p:nvSpPr>
        <p:spPr>
          <a:xfrm flipH="1">
            <a:off x="13985750" y="5565586"/>
            <a:ext cx="1193774" cy="2988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313449F-DAD0-4FBC-9209-5742249115FD}"/>
              </a:ext>
            </a:extLst>
          </p:cNvPr>
          <p:cNvSpPr txBox="1"/>
          <p:nvPr/>
        </p:nvSpPr>
        <p:spPr>
          <a:xfrm>
            <a:off x="15171936" y="6998466"/>
            <a:ext cx="82424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649866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2. Current Approa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2. Current Approaches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ltimedia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Multimedia Databases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5635888-6B51-4BCD-A575-F6DC1762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4213831"/>
            <a:ext cx="5733072" cy="5467447"/>
          </a:xfrm>
          <a:prstGeom prst="rect">
            <a:avLst/>
          </a:prstGeom>
        </p:spPr>
      </p:pic>
      <p:pic>
        <p:nvPicPr>
          <p:cNvPr id="3" name="Imagen 2" descr="Imagen que contiene filtro&#10;&#10;Descripción generada automáticamente">
            <a:extLst>
              <a:ext uri="{FF2B5EF4-FFF2-40B4-BE49-F238E27FC236}">
                <a16:creationId xmlns:a16="http://schemas.microsoft.com/office/drawing/2014/main" id="{20AF41A4-5BFF-433A-AF7C-657DB3EF2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60" y="5585379"/>
            <a:ext cx="8219879" cy="2545242"/>
          </a:xfrm>
          <a:prstGeom prst="rect">
            <a:avLst/>
          </a:prstGeom>
        </p:spPr>
      </p:pic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4D329BE-E7FD-4DE5-89D4-327F40063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941" y="4714494"/>
            <a:ext cx="4835959" cy="42870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BDB29C-9865-4F81-B0EB-090F6F199B5A}"/>
              </a:ext>
            </a:extLst>
          </p:cNvPr>
          <p:cNvSpPr txBox="1"/>
          <p:nvPr/>
        </p:nvSpPr>
        <p:spPr>
          <a:xfrm>
            <a:off x="2708976" y="9776271"/>
            <a:ext cx="36933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Vantage-point trees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A38FA4-D68A-42D0-9C56-E04A14BF1563}"/>
              </a:ext>
            </a:extLst>
          </p:cNvPr>
          <p:cNvSpPr txBox="1"/>
          <p:nvPr/>
        </p:nvSpPr>
        <p:spPr>
          <a:xfrm>
            <a:off x="10849484" y="9776270"/>
            <a:ext cx="26850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k-means trees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16BD22-15A8-43C6-8833-C6656476B460}"/>
              </a:ext>
            </a:extLst>
          </p:cNvPr>
          <p:cNvSpPr txBox="1"/>
          <p:nvPr/>
        </p:nvSpPr>
        <p:spPr>
          <a:xfrm>
            <a:off x="18418238" y="9776269"/>
            <a:ext cx="371736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List of twin clusters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d hoc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Ad hoc Systems</a:t>
            </a:r>
          </a:p>
        </p:txBody>
      </p:sp>
      <p:pic>
        <p:nvPicPr>
          <p:cNvPr id="3" name="Imagen 2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70B1FC4E-2AB1-4FE3-8B8E-2AF42E6D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9712" y="4728598"/>
            <a:ext cx="5538144" cy="4258803"/>
          </a:xfrm>
          <a:prstGeom prst="rect">
            <a:avLst/>
          </a:prstGeom>
        </p:spPr>
      </p:pic>
      <p:pic>
        <p:nvPicPr>
          <p:cNvPr id="5" name="Imagen 4" descr="Imagen que contiene competencia de atletismo, bola, reloj&#10;&#10;Descripción generada automáticamente">
            <a:extLst>
              <a:ext uri="{FF2B5EF4-FFF2-40B4-BE49-F238E27FC236}">
                <a16:creationId xmlns:a16="http://schemas.microsoft.com/office/drawing/2014/main" id="{7F30E519-48BD-4BBA-91EF-0CFA42D5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80" y="5287352"/>
            <a:ext cx="3458451" cy="3434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3BF076-8981-4DF1-8922-BC5FAD64D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26" y="5287352"/>
            <a:ext cx="7046091" cy="343426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042BA3-A187-497A-9502-2514A8DBDF52}"/>
              </a:ext>
            </a:extLst>
          </p:cNvPr>
          <p:cNvSpPr txBox="1"/>
          <p:nvPr/>
        </p:nvSpPr>
        <p:spPr>
          <a:xfrm>
            <a:off x="2374106" y="10132887"/>
            <a:ext cx="24541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GeoSPARQL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6E8CBB-DEEC-4FD3-B7C8-E53C5952F21E}"/>
              </a:ext>
            </a:extLst>
          </p:cNvPr>
          <p:cNvSpPr txBox="1"/>
          <p:nvPr/>
        </p:nvSpPr>
        <p:spPr>
          <a:xfrm>
            <a:off x="10718572" y="10132887"/>
            <a:ext cx="18129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iSPARQL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6F6CDC3-4E82-4D8D-A558-C9EF0B8F40CF}"/>
              </a:ext>
            </a:extLst>
          </p:cNvPr>
          <p:cNvSpPr txBox="1"/>
          <p:nvPr/>
        </p:nvSpPr>
        <p:spPr>
          <a:xfrm>
            <a:off x="19611566" y="10132886"/>
            <a:ext cx="215443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DBSimJoin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291795"/>
            <a:ext cx="1205939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Super long: same distance from Lisbon to Moscow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F41CFD9-A36F-4F48-98DA-E507CEEC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20" y="3404366"/>
            <a:ext cx="10639867" cy="64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014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atic Similarity Relationsh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Static Similarity Relationships </a:t>
            </a:r>
          </a:p>
        </p:txBody>
      </p:sp>
      <p:pic>
        <p:nvPicPr>
          <p:cNvPr id="3" name="Imagen 2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3CC1E910-E49C-4DE5-AAE2-F5921350D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3583686"/>
            <a:ext cx="12849225" cy="735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020CF-2310-4F3B-A9FB-F28E9E49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Challenges</a:t>
            </a:r>
          </a:p>
        </p:txBody>
      </p:sp>
    </p:spTree>
    <p:extLst>
      <p:ext uri="{BB962C8B-B14F-4D97-AF65-F5344CB8AC3E}">
        <p14:creationId xmlns:p14="http://schemas.microsoft.com/office/powerpoint/2010/main" val="149640713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56818-70E5-4E8D-8AC6-26C32229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Size of the Data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DF93E3-2862-40AB-8DF8-9F674E11C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system supporting Similarity Joins especially requires scalability</a:t>
            </a:r>
          </a:p>
          <a:p>
            <a:r>
              <a:rPr lang="en-GB" dirty="0"/>
              <a:t>It should provide efficient evaluation strategies, avoiding nested loops</a:t>
            </a:r>
          </a:p>
          <a:p>
            <a:r>
              <a:rPr lang="en-GB" dirty="0"/>
              <a:t>When possible, it should index data and/or cache partial solutions</a:t>
            </a:r>
          </a:p>
        </p:txBody>
      </p:sp>
    </p:spTree>
    <p:extLst>
      <p:ext uri="{BB962C8B-B14F-4D97-AF65-F5344CB8AC3E}">
        <p14:creationId xmlns:p14="http://schemas.microsoft.com/office/powerpoint/2010/main" val="29891307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7E309-AAD4-4427-B4A8-C50E34B2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 Agnostic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0CFC9334-30B3-4FC1-96AD-8F49596750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The system does not know beforehand which properties are involved in a similarity join</a:t>
                </a:r>
              </a:p>
              <a:p>
                <a:r>
                  <a:rPr lang="en-GB" dirty="0"/>
                  <a:t>Pre-emptive indexing of all existing combinations of properties creates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indexes</a:t>
                </a:r>
              </a:p>
              <a:p>
                <a:r>
                  <a:rPr lang="en-GB" dirty="0"/>
                  <a:t>When most of the queries are executed only once, when a cache is useful?</a:t>
                </a: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0CFC9334-30B3-4FC1-96AD-8F4959675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90059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B9F2A-98D6-4AC5-8F58-1711D83D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Multi-valued Attributes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452C6D-BEB8-4258-9D32-B419A2E82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can contain information in various scales, multiple unit measures and/or registered at different times</a:t>
            </a:r>
          </a:p>
          <a:p>
            <a:r>
              <a:rPr lang="en-GB" dirty="0"/>
              <a:t>e.g., The GDP of a country can be measured monthly, and stored in USD, in billions of USD or in the countries local currency</a:t>
            </a:r>
          </a:p>
          <a:p>
            <a:r>
              <a:rPr lang="en-GB" dirty="0"/>
              <a:t>When such a property is involved in a similarity join, how to know which observations are relevant?</a:t>
            </a:r>
          </a:p>
        </p:txBody>
      </p:sp>
    </p:spTree>
    <p:extLst>
      <p:ext uri="{BB962C8B-B14F-4D97-AF65-F5344CB8AC3E}">
        <p14:creationId xmlns:p14="http://schemas.microsoft.com/office/powerpoint/2010/main" val="87674892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691FE-EDF4-4D00-BC1D-4333483D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Values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0A58F9-AC54-4480-AA48-EA52E38A7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Under the Open-World paradigm of the Web, certain entities might not have values for all the properties of a similarity join</a:t>
            </a:r>
          </a:p>
          <a:p>
            <a:r>
              <a:rPr lang="en-GB" dirty="0"/>
              <a:t>Is it necessary to consider incomplete entities? Are these missing values predictable? </a:t>
            </a:r>
          </a:p>
          <a:p>
            <a:r>
              <a:rPr lang="en-GB" dirty="0"/>
              <a:t>How blank nodes should be interpreted?</a:t>
            </a:r>
          </a:p>
        </p:txBody>
      </p:sp>
    </p:spTree>
    <p:extLst>
      <p:ext uri="{BB962C8B-B14F-4D97-AF65-F5344CB8AC3E}">
        <p14:creationId xmlns:p14="http://schemas.microsoft.com/office/powerpoint/2010/main" val="93201166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22331-C256-44F5-8222-3B60312F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Distribution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060959-40D6-4F61-80C4-3D7894F0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different properties of a similarity join take orders-of-magnitude different value distribution (e.g., GDP in USD and life expectancy), are the lower-valued properties underrepresented in the distance function?</a:t>
            </a:r>
          </a:p>
          <a:p>
            <a:r>
              <a:rPr lang="en-GB" dirty="0"/>
              <a:t>If so, how to provide a fairer distance?</a:t>
            </a:r>
          </a:p>
        </p:txBody>
      </p:sp>
    </p:spTree>
    <p:extLst>
      <p:ext uri="{BB962C8B-B14F-4D97-AF65-F5344CB8AC3E}">
        <p14:creationId xmlns:p14="http://schemas.microsoft.com/office/powerpoint/2010/main" val="197830571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3. Quer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4. Query Evaluation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Evaluation 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Evaluation Pipeline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2B70A2C-2E08-44B2-B241-99A9AC8EA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91204"/>
              </p:ext>
            </p:extLst>
          </p:nvPr>
        </p:nvGraphicFramePr>
        <p:xfrm>
          <a:off x="4044696" y="3867912"/>
          <a:ext cx="16294608" cy="723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4. Syntax Ext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5. Syntax Extension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287330"/>
            <a:ext cx="12059392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Super long: same distance from Lisbon to Moscow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An economical oasis, allegedly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B2DA72-72B3-48D8-938C-FE4A15D7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55" y="4908550"/>
            <a:ext cx="7784413" cy="49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892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2FC1C-F00B-48C3-ADCE-9BDF701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Similarity Join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C34FE-3C11-463C-AD19-A809EF294336}"/>
              </a:ext>
            </a:extLst>
          </p:cNvPr>
          <p:cNvSpPr/>
          <p:nvPr/>
        </p:nvSpPr>
        <p:spPr>
          <a:xfrm>
            <a:off x="6842957" y="4207321"/>
            <a:ext cx="1270691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3507680" hangingPunct="1"/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SELECT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&lt;proj_vars&gt; </a:t>
            </a:r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  <a:endParaRPr lang="en-GB" sz="5400" b="0" i="1" kern="1200">
              <a:solidFill>
                <a:prstClr val="black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{&lt;bgp1&gt;}</a:t>
            </a: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SIMILARITY JOIN</a:t>
            </a: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k </a:t>
            </a:r>
            <a:r>
              <a:rPr lang="en-GB" sz="5400" b="0" kern="120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|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</a:t>
            </a:r>
            <a:r>
              <a:rPr lang="en-GB" sz="5400" i="1" kern="1200">
                <a:solidFill>
                  <a:srgbClr val="006699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WITHIN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r</a:t>
            </a:r>
            <a:endParaRPr lang="en-GB" sz="5400" b="0" i="1" kern="1200">
              <a:solidFill>
                <a:prstClr val="black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</a:t>
            </a:r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WITH DISTANCE 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&lt;d&gt;</a:t>
            </a:r>
          </a:p>
          <a:p>
            <a:pPr algn="l" defTabSz="3507680" hangingPunct="1"/>
            <a:r>
              <a:rPr lang="en-GB" sz="5400" i="1" kern="120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AS</a:t>
            </a:r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&lt;variable&gt;</a:t>
            </a: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{&lt;bgp2&gt;}</a:t>
            </a:r>
          </a:p>
          <a:p>
            <a:pPr algn="l" defTabSz="3507680" hangingPunct="1"/>
            <a:r>
              <a:rPr lang="en-GB" sz="5400" b="0" i="1" kern="120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}</a:t>
            </a:r>
            <a:endParaRPr lang="en-GB" sz="5400" b="0" i="1" kern="1200" dirty="0">
              <a:solidFill>
                <a:prstClr val="black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318193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2FC1C-F00B-48C3-ADCE-9BDF701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Similarity Join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C34FE-3C11-463C-AD19-A809EF294336}"/>
              </a:ext>
            </a:extLst>
          </p:cNvPr>
          <p:cNvSpPr/>
          <p:nvPr/>
        </p:nvSpPr>
        <p:spPr>
          <a:xfrm>
            <a:off x="2496313" y="2899729"/>
            <a:ext cx="21561552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3507680" hangingPunct="1"/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SELECT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?p1 ?p2 ?d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  <a:endParaRPr lang="en-GB" sz="5400" b="0" kern="1200" dirty="0">
              <a:solidFill>
                <a:prstClr val="black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{?p1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wdt:P31/wdt:P279*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wd:Q6256 ;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#countries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wdt:P4010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?GDP ; 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wdt:P1081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?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hdi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;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wdt:P30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wd:Q46 }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#in Europe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SIMILARITY JOIN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1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WITH DISTANCE 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manhattan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AS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?d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{?p2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wd:Q6256 ;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 ; 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hdi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;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wd:Q12585 }}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</a:t>
            </a:r>
            <a:r>
              <a:rPr lang="en-GB" sz="5400" b="0" kern="1200" dirty="0" err="1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latam</a:t>
            </a:r>
            <a:endParaRPr lang="en-GB" sz="5400" b="0" kern="1200" dirty="0">
              <a:solidFill>
                <a:srgbClr val="339966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D109BC-3771-4DEE-99FA-0DFC22FE3EDE}"/>
              </a:ext>
            </a:extLst>
          </p:cNvPr>
          <p:cNvSpPr txBox="1"/>
          <p:nvPr/>
        </p:nvSpPr>
        <p:spPr>
          <a:xfrm>
            <a:off x="4629607" y="12796143"/>
            <a:ext cx="1361911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Latin American countries with similar GDP and </a:t>
            </a:r>
            <a:r>
              <a:rPr kumimoji="0" lang="en-GB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hdi</a:t>
            </a: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of European Countries</a:t>
            </a:r>
          </a:p>
        </p:txBody>
      </p:sp>
    </p:spTree>
    <p:extLst>
      <p:ext uri="{BB962C8B-B14F-4D97-AF65-F5344CB8AC3E}">
        <p14:creationId xmlns:p14="http://schemas.microsoft.com/office/powerpoint/2010/main" val="34896611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C7F84-AC4D-4443-9128-7373BB4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Similarity Join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82AF204-6AE4-4EDF-9A31-7F6FEADE4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190310"/>
              </p:ext>
            </p:extLst>
          </p:nvPr>
        </p:nvGraphicFramePr>
        <p:xfrm>
          <a:off x="8070087" y="10478008"/>
          <a:ext cx="8243826" cy="23164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178050">
                  <a:extLst>
                    <a:ext uri="{9D8B030D-6E8A-4147-A177-3AD203B41FA5}">
                      <a16:colId xmlns:a16="http://schemas.microsoft.com/office/drawing/2014/main" val="3466045934"/>
                    </a:ext>
                  </a:extLst>
                </a:gridCol>
                <a:gridCol w="2715768">
                  <a:extLst>
                    <a:ext uri="{9D8B030D-6E8A-4147-A177-3AD203B41FA5}">
                      <a16:colId xmlns:a16="http://schemas.microsoft.com/office/drawing/2014/main" val="2587639951"/>
                    </a:ext>
                  </a:extLst>
                </a:gridCol>
                <a:gridCol w="2350008">
                  <a:extLst>
                    <a:ext uri="{9D8B030D-6E8A-4147-A177-3AD203B41FA5}">
                      <a16:colId xmlns:a16="http://schemas.microsoft.com/office/drawing/2014/main" val="11310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?p1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?p2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?d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6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Russia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 err="1"/>
                        <a:t>Brasil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0.3431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Croatia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/>
                        <a:t>0.2721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5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Portugal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/>
                        <a:t>0.0661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45421"/>
                  </a:ext>
                </a:extLst>
              </a:tr>
            </a:tbl>
          </a:graphicData>
        </a:graphic>
      </p:graphicFrame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DA145BD-C865-4488-A792-DC7CD6993B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528"/>
          <a:stretch/>
        </p:blipFill>
        <p:spPr>
          <a:xfrm>
            <a:off x="9715715" y="3219704"/>
            <a:ext cx="9054826" cy="6079744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23105A8-78A2-40CE-88DA-28BEE56690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2" t="48523" r="5903" b="2580"/>
          <a:stretch/>
        </p:blipFill>
        <p:spPr>
          <a:xfrm>
            <a:off x="4417595" y="3489925"/>
            <a:ext cx="5126619" cy="60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171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6. Query Planning and Optim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6. Query Planning and Optimisation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E9CD9-60A6-4380-BD02-DEEAC659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Rewriting Rules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6805BC-1B2A-483C-B5DE-037A94ECC0AC}"/>
              </a:ext>
            </a:extLst>
          </p:cNvPr>
          <p:cNvSpPr/>
          <p:nvPr/>
        </p:nvSpPr>
        <p:spPr>
          <a:xfrm>
            <a:off x="6245352" y="3889879"/>
            <a:ext cx="1444752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Sort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81BEF3E-1354-4DDB-84C4-D62C19C8461D}"/>
              </a:ext>
            </a:extLst>
          </p:cNvPr>
          <p:cNvSpPr/>
          <p:nvPr/>
        </p:nvSpPr>
        <p:spPr>
          <a:xfrm>
            <a:off x="5404104" y="4993288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Aggregate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CF6E5B9-98B0-4555-80A3-2AC177F6BA79}"/>
              </a:ext>
            </a:extLst>
          </p:cNvPr>
          <p:cNvSpPr/>
          <p:nvPr/>
        </p:nvSpPr>
        <p:spPr>
          <a:xfrm>
            <a:off x="5404104" y="6233439"/>
            <a:ext cx="3127248" cy="77902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Filter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FD8E5A-B454-47C3-BF32-C6A71636AE5A}"/>
              </a:ext>
            </a:extLst>
          </p:cNvPr>
          <p:cNvSpPr/>
          <p:nvPr/>
        </p:nvSpPr>
        <p:spPr>
          <a:xfrm>
            <a:off x="5413248" y="7554174"/>
            <a:ext cx="3127248" cy="77902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Join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BC0A8B7-EC7C-4A68-B10E-562EE7BB8CB2}"/>
              </a:ext>
            </a:extLst>
          </p:cNvPr>
          <p:cNvSpPr/>
          <p:nvPr/>
        </p:nvSpPr>
        <p:spPr>
          <a:xfrm>
            <a:off x="3371088" y="9581094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Scan Q1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1D22FB7-D8AD-4DA1-BA2C-9547929E73E3}"/>
              </a:ext>
            </a:extLst>
          </p:cNvPr>
          <p:cNvSpPr/>
          <p:nvPr/>
        </p:nvSpPr>
        <p:spPr>
          <a:xfrm>
            <a:off x="7690104" y="9581094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Scan Q2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853D95-EF36-4D9A-95FF-D137D510B46F}"/>
              </a:ext>
            </a:extLst>
          </p:cNvPr>
          <p:cNvSpPr/>
          <p:nvPr/>
        </p:nvSpPr>
        <p:spPr>
          <a:xfrm>
            <a:off x="17087088" y="3889879"/>
            <a:ext cx="1444752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Sort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64A2601-523C-414B-982D-0C19016385E8}"/>
              </a:ext>
            </a:extLst>
          </p:cNvPr>
          <p:cNvSpPr/>
          <p:nvPr/>
        </p:nvSpPr>
        <p:spPr>
          <a:xfrm>
            <a:off x="16254984" y="4993288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Aggregate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8DC30B2-FFE9-450D-91B5-5C5DC6B74D49}"/>
              </a:ext>
            </a:extLst>
          </p:cNvPr>
          <p:cNvSpPr/>
          <p:nvPr/>
        </p:nvSpPr>
        <p:spPr>
          <a:xfrm>
            <a:off x="18531840" y="7843328"/>
            <a:ext cx="3127248" cy="77902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Filter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DFA19B0-DA47-4FED-8085-E68FFEEAEB13}"/>
              </a:ext>
            </a:extLst>
          </p:cNvPr>
          <p:cNvSpPr/>
          <p:nvPr/>
        </p:nvSpPr>
        <p:spPr>
          <a:xfrm>
            <a:off x="16254984" y="6341541"/>
            <a:ext cx="3127248" cy="77902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Join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078598-41E8-408D-9A49-67DFD36B7B91}"/>
              </a:ext>
            </a:extLst>
          </p:cNvPr>
          <p:cNvSpPr/>
          <p:nvPr/>
        </p:nvSpPr>
        <p:spPr>
          <a:xfrm>
            <a:off x="14212824" y="9581094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Scan Q1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76B9B05-B401-4ADF-8167-40D5458C7193}"/>
              </a:ext>
            </a:extLst>
          </p:cNvPr>
          <p:cNvSpPr/>
          <p:nvPr/>
        </p:nvSpPr>
        <p:spPr>
          <a:xfrm>
            <a:off x="18531840" y="9581094"/>
            <a:ext cx="3127248" cy="7790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Scan Q2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DC2E9D3-4000-40A4-902B-661234FAD58A}"/>
              </a:ext>
            </a:extLst>
          </p:cNvPr>
          <p:cNvCxnSpPr>
            <a:cxnSpLocks/>
            <a:stCxn id="22" idx="0"/>
            <a:endCxn id="21" idx="4"/>
          </p:cNvCxnSpPr>
          <p:nvPr/>
        </p:nvCxnSpPr>
        <p:spPr>
          <a:xfrm flipV="1">
            <a:off x="15776448" y="7120567"/>
            <a:ext cx="2042160" cy="246052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527E2C0-629B-4536-9BBA-999CC3AEF0A0}"/>
              </a:ext>
            </a:extLst>
          </p:cNvPr>
          <p:cNvCxnSpPr>
            <a:cxnSpLocks/>
            <a:endCxn id="20" idx="4"/>
          </p:cNvCxnSpPr>
          <p:nvPr/>
        </p:nvCxnSpPr>
        <p:spPr>
          <a:xfrm flipH="1" flipV="1">
            <a:off x="20095464" y="8622354"/>
            <a:ext cx="149352" cy="9587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A5391E1-F3DA-42ED-BFCF-F405122F2633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 flipH="1" flipV="1">
            <a:off x="17818608" y="7120567"/>
            <a:ext cx="2276856" cy="7227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0FC83E3-2DA3-47DC-960C-E8C68523D6E5}"/>
              </a:ext>
            </a:extLst>
          </p:cNvPr>
          <p:cNvCxnSpPr>
            <a:cxnSpLocks/>
            <a:stCxn id="21" idx="0"/>
            <a:endCxn id="19" idx="4"/>
          </p:cNvCxnSpPr>
          <p:nvPr/>
        </p:nvCxnSpPr>
        <p:spPr>
          <a:xfrm flipV="1">
            <a:off x="17818608" y="5772314"/>
            <a:ext cx="0" cy="56922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A501F7D-4F1E-4B00-AE67-9FC74D5B848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17809464" y="4668905"/>
            <a:ext cx="9144" cy="3243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945FFFD-EF22-4102-BB3B-8D3B01FA14F3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V="1">
            <a:off x="4934712" y="8333200"/>
            <a:ext cx="2042160" cy="12478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6427D005-83F0-4DC8-80DC-7DA7639A27DE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6976872" y="8333200"/>
            <a:ext cx="2276856" cy="12478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137EBD2-C1AE-4328-AB35-602E69C1CA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6967728" y="7012465"/>
            <a:ext cx="9144" cy="54170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B29381B-338B-4326-8B7B-61CE2529C0D6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>
          <a:xfrm flipV="1">
            <a:off x="6967728" y="5772314"/>
            <a:ext cx="0" cy="4611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CC30488E-A3EB-49D3-BEA1-0DDED12D6F72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6967728" y="4668905"/>
            <a:ext cx="0" cy="3243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2E8D684-7559-485D-980B-B26C144ACFED}"/>
              </a:ext>
            </a:extLst>
          </p:cNvPr>
          <p:cNvSpPr/>
          <p:nvPr/>
        </p:nvSpPr>
        <p:spPr>
          <a:xfrm>
            <a:off x="3264408" y="2980944"/>
            <a:ext cx="7790688" cy="849477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0CFBBA8-63BD-4995-93DE-5374E48D6C4D}"/>
              </a:ext>
            </a:extLst>
          </p:cNvPr>
          <p:cNvSpPr/>
          <p:nvPr/>
        </p:nvSpPr>
        <p:spPr>
          <a:xfrm>
            <a:off x="14077190" y="2980944"/>
            <a:ext cx="7790688" cy="849477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5" name="Flecha: circular 64">
            <a:extLst>
              <a:ext uri="{FF2B5EF4-FFF2-40B4-BE49-F238E27FC236}">
                <a16:creationId xmlns:a16="http://schemas.microsoft.com/office/drawing/2014/main" id="{E8BAE5FE-66AA-463D-8A9A-89825FAF17AE}"/>
              </a:ext>
            </a:extLst>
          </p:cNvPr>
          <p:cNvSpPr/>
          <p:nvPr/>
        </p:nvSpPr>
        <p:spPr>
          <a:xfrm>
            <a:off x="10419588" y="5703022"/>
            <a:ext cx="4575048" cy="3364992"/>
          </a:xfrm>
          <a:prstGeom prst="circularArrow">
            <a:avLst>
              <a:gd name="adj1" fmla="val 4331"/>
              <a:gd name="adj2" fmla="val 846496"/>
              <a:gd name="adj3" fmla="val 20439529"/>
              <a:gd name="adj4" fmla="val 12070332"/>
              <a:gd name="adj5" fmla="val 9551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4975584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D65CF-EC47-47C0-9B9A-B8C31C03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Overlap Cache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047885F-FA73-48F2-A36D-2EDF546392AF}"/>
              </a:ext>
            </a:extLst>
          </p:cNvPr>
          <p:cNvSpPr/>
          <p:nvPr/>
        </p:nvSpPr>
        <p:spPr>
          <a:xfrm>
            <a:off x="2560321" y="3219769"/>
            <a:ext cx="21561552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3507680" hangingPunct="1"/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SELECT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?p1 ?p2 ?d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WHERE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</a:t>
            </a:r>
            <a:endParaRPr lang="en-GB" sz="5400" b="0" kern="1200" dirty="0">
              <a:solidFill>
                <a:prstClr val="black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{?p1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wdt:P31/wdt:P279*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wd:Q6256 ;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#countries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wdt:P4010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?GDP ; 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wdt:P1081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?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hdi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;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wdt:P30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wd:Q46 }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#in Europe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SIMILARITY JOIN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TOP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1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WITH DISTANCE 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manhattan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</a:t>
            </a:r>
            <a:r>
              <a:rPr lang="en-GB" sz="5400" kern="1200" dirty="0">
                <a:solidFill>
                  <a:srgbClr val="0989B1">
                    <a:lumMod val="75000"/>
                  </a:srgbClr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AS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?d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Leelawadee UI" panose="020B0502040204020203" pitchFamily="34" charset="-34"/>
              </a:rPr>
              <a:t>        	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{?p2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wdt:P31/wdt:P279*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wd:Q6256 ;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#countries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wdt:P4010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?GDP ; 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wdt:P1081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?</a:t>
            </a:r>
            <a:r>
              <a:rPr lang="en-GB" sz="5400" b="0" kern="1200" dirty="0" err="1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hdi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 ;</a:t>
            </a:r>
          </a:p>
          <a:p>
            <a:pPr algn="l" defTabSz="3507680" hangingPunct="1"/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	     </a:t>
            </a:r>
            <a:r>
              <a:rPr lang="en-GB" sz="28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wdt:P361 </a:t>
            </a:r>
            <a:r>
              <a:rPr lang="en-GB" sz="5400" b="0" kern="1200" dirty="0">
                <a:solidFill>
                  <a:prstClr val="black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wd:Q12585 }} </a:t>
            </a:r>
            <a:r>
              <a:rPr lang="en-GB" sz="5400" b="0" kern="1200" dirty="0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#in </a:t>
            </a:r>
            <a:r>
              <a:rPr lang="en-GB" sz="5400" b="0" kern="1200" dirty="0" err="1">
                <a:solidFill>
                  <a:srgbClr val="339966"/>
                </a:solidFill>
                <a:latin typeface="Consolas" panose="020B0609020204030204" pitchFamily="49" charset="0"/>
                <a:cs typeface="Leelawadee UI" panose="020B0502040204020203" pitchFamily="34" charset="-34"/>
              </a:rPr>
              <a:t>latam</a:t>
            </a:r>
            <a:endParaRPr lang="en-GB" sz="5400" b="0" kern="1200" dirty="0">
              <a:solidFill>
                <a:srgbClr val="339966"/>
              </a:solidFill>
              <a:latin typeface="Consolas" panose="020B0609020204030204" pitchFamily="49" charset="0"/>
              <a:ea typeface="+mn-ea"/>
              <a:cs typeface="Leelawadee UI" panose="020B0502040204020203" pitchFamily="34" charset="-34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8C683-40A9-4C50-B5D5-4AAC70E4ED4A}"/>
              </a:ext>
            </a:extLst>
          </p:cNvPr>
          <p:cNvSpPr/>
          <p:nvPr/>
        </p:nvSpPr>
        <p:spPr>
          <a:xfrm>
            <a:off x="6044184" y="4133088"/>
            <a:ext cx="9610344" cy="2450592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B92D937-5C85-48E6-8971-A40A647D946D}"/>
              </a:ext>
            </a:extLst>
          </p:cNvPr>
          <p:cNvSpPr/>
          <p:nvPr/>
        </p:nvSpPr>
        <p:spPr>
          <a:xfrm>
            <a:off x="6196584" y="8948928"/>
            <a:ext cx="9610344" cy="2450592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52466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8DBE7-637B-4ABC-8B77-635EDF0F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7803872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A5FAE-3247-4012-B0DB-F2D23A4F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Apache Jena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DD7494-531F-4957-9F7F-022DAB37A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Open Source Java Framework for building Semantic Web/Linked Data applications</a:t>
            </a:r>
          </a:p>
          <a:p>
            <a:r>
              <a:rPr lang="en-GB" dirty="0"/>
              <a:t>We added a parser that manages the Similarity Join case:</a:t>
            </a:r>
          </a:p>
          <a:p>
            <a:pPr lvl="1"/>
            <a:r>
              <a:rPr lang="en-GB" dirty="0"/>
              <a:t>It parses the two components as two regular SELECT queries and stores the parameters of the JOIN</a:t>
            </a:r>
          </a:p>
          <a:p>
            <a:r>
              <a:rPr lang="en-GB" dirty="0"/>
              <a:t>Takes control only to execute the similarity join, integrated seamlessly to the original workflow</a:t>
            </a:r>
          </a:p>
          <a:p>
            <a:pPr lvl="1"/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D100A2-0D6D-4DA6-A672-DB206D4B46E2}"/>
              </a:ext>
            </a:extLst>
          </p:cNvPr>
          <p:cNvSpPr txBox="1"/>
          <p:nvPr/>
        </p:nvSpPr>
        <p:spPr>
          <a:xfrm>
            <a:off x="15654697" y="12796143"/>
            <a:ext cx="5961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http://github.com/scferrada/jena</a:t>
            </a:r>
          </a:p>
        </p:txBody>
      </p:sp>
    </p:spTree>
    <p:extLst>
      <p:ext uri="{BB962C8B-B14F-4D97-AF65-F5344CB8AC3E}">
        <p14:creationId xmlns:p14="http://schemas.microsoft.com/office/powerpoint/2010/main" val="304253471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A376E-626B-4046-8D89-47FA9A91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Join Strategies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1404446-100D-4DD6-BAFA-8915DCC0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32" y="4124276"/>
            <a:ext cx="5733072" cy="5467447"/>
          </a:xfrm>
          <a:prstGeom prst="rect">
            <a:avLst/>
          </a:prstGeom>
        </p:spPr>
      </p:pic>
      <p:pic>
        <p:nvPicPr>
          <p:cNvPr id="5" name="Imagen 4" descr="Imagen que contiene filtro&#10;&#10;Descripción generada automáticamente">
            <a:extLst>
              <a:ext uri="{FF2B5EF4-FFF2-40B4-BE49-F238E27FC236}">
                <a16:creationId xmlns:a16="http://schemas.microsoft.com/office/drawing/2014/main" id="{B05E522B-6135-4948-8890-FC864A024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2" y="5495824"/>
            <a:ext cx="8219879" cy="25452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F81209-B093-455E-BFB0-227E86BC4974}"/>
              </a:ext>
            </a:extLst>
          </p:cNvPr>
          <p:cNvSpPr txBox="1"/>
          <p:nvPr/>
        </p:nvSpPr>
        <p:spPr>
          <a:xfrm>
            <a:off x="10280208" y="9686716"/>
            <a:ext cx="36933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Vantage-point trees</a:t>
            </a:r>
            <a:endParaRPr kumimoji="0" lang="en-GB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6B61B5-8F84-45A9-8ABE-CDBDC9287D2A}"/>
              </a:ext>
            </a:extLst>
          </p:cNvPr>
          <p:cNvSpPr txBox="1"/>
          <p:nvPr/>
        </p:nvSpPr>
        <p:spPr>
          <a:xfrm>
            <a:off x="19060315" y="9686715"/>
            <a:ext cx="14058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FLANN</a:t>
            </a:r>
          </a:p>
        </p:txBody>
      </p:sp>
      <p:pic>
        <p:nvPicPr>
          <p:cNvPr id="9" name="Imagen 8" descr="Imagen que contiene objeto, lámpara, espejo, dibujo&#10;&#10;Descripción generada automáticamente">
            <a:extLst>
              <a:ext uri="{FF2B5EF4-FFF2-40B4-BE49-F238E27FC236}">
                <a16:creationId xmlns:a16="http://schemas.microsoft.com/office/drawing/2014/main" id="{B7C5F47E-F0F8-49F3-A4A9-229202DB5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62" y="5783720"/>
            <a:ext cx="7358082" cy="21485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BCC981-47BC-457D-8A18-F96EE236ABAC}"/>
              </a:ext>
            </a:extLst>
          </p:cNvPr>
          <p:cNvSpPr txBox="1"/>
          <p:nvPr/>
        </p:nvSpPr>
        <p:spPr>
          <a:xfrm>
            <a:off x="3704723" y="9686714"/>
            <a:ext cx="243335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Nested Loop</a:t>
            </a:r>
          </a:p>
        </p:txBody>
      </p:sp>
    </p:spTree>
    <p:extLst>
      <p:ext uri="{BB962C8B-B14F-4D97-AF65-F5344CB8AC3E}">
        <p14:creationId xmlns:p14="http://schemas.microsoft.com/office/powerpoint/2010/main" val="157571967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42A4-5C5E-44CD-888E-EE791F26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pic>
        <p:nvPicPr>
          <p:cNvPr id="12" name="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635E65B-4EF1-4CD0-84A6-793B66ED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68" y="4544291"/>
            <a:ext cx="10442469" cy="5221234"/>
          </a:xfrm>
          <a:prstGeom prst="rect">
            <a:avLst/>
          </a:prstGeom>
        </p:spPr>
      </p:pic>
      <p:pic>
        <p:nvPicPr>
          <p:cNvPr id="13" name="Imagen 12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6B176E40-7F8E-4DEC-8117-DFDBAC131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00" y="4542278"/>
            <a:ext cx="10442469" cy="52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93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282865"/>
            <a:ext cx="15711032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Super long: same distance from Lisbon to Moscow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An economical oasis, allegedly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Very nice weather, although the driest desert on Earth is expanding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Imagen que contiene naturaleza, exterior, cañón, valle&#10;&#10;Descripción generada automáticamente">
            <a:extLst>
              <a:ext uri="{FF2B5EF4-FFF2-40B4-BE49-F238E27FC236}">
                <a16:creationId xmlns:a16="http://schemas.microsoft.com/office/drawing/2014/main" id="{B379D57F-CA9B-4530-8042-C96BA3EDD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9" y="5204205"/>
            <a:ext cx="7769571" cy="51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0268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165FB-6B54-498B-8F88-B68A38CF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Strategy Comparison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E6EB16-5131-4C4D-84DC-E30C2C84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520" y="4366762"/>
            <a:ext cx="9964947" cy="49824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A85B8D-3E2B-4B3A-BD9A-F02E6EC09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60" y="4366762"/>
            <a:ext cx="9964947" cy="4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2897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F8279-812F-49DA-8C8A-37BFD2AD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DBSimJoin</a:t>
            </a:r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1C3E14-4F19-4F2F-8FC7-B0B7D088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compare our RDF/SPARQL implementation with this RDB/SQL system using the data and settings discussed in the paper of </a:t>
            </a:r>
            <a:r>
              <a:rPr lang="en-GB" dirty="0" err="1"/>
              <a:t>DBSimJoin</a:t>
            </a:r>
            <a:endParaRPr lang="en-GB" dirty="0"/>
          </a:p>
          <a:p>
            <a:r>
              <a:rPr lang="en-GB" dirty="0" err="1"/>
              <a:t>DBSimJoin</a:t>
            </a:r>
            <a:r>
              <a:rPr lang="en-GB" dirty="0"/>
              <a:t> uses only self-similarity joins and implements only one strategy, we compare with our </a:t>
            </a:r>
            <a:r>
              <a:rPr lang="en-GB" dirty="0" err="1"/>
              <a:t>vp</a:t>
            </a:r>
            <a:r>
              <a:rPr lang="en-GB" dirty="0"/>
              <a:t>-tree implementation</a:t>
            </a:r>
          </a:p>
          <a:p>
            <a:r>
              <a:rPr lang="en-GB" dirty="0"/>
              <a:t>We loaded the data offline into both systems, applying ad hoc transformations</a:t>
            </a:r>
          </a:p>
          <a:p>
            <a:r>
              <a:rPr lang="en-GB" dirty="0"/>
              <a:t>We performed increasingly larger range similarity joins, measure the execution time and number of answers</a:t>
            </a:r>
          </a:p>
        </p:txBody>
      </p:sp>
    </p:spTree>
    <p:extLst>
      <p:ext uri="{BB962C8B-B14F-4D97-AF65-F5344CB8AC3E}">
        <p14:creationId xmlns:p14="http://schemas.microsoft.com/office/powerpoint/2010/main" val="117031242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05331-2BBB-477B-86E0-4CBB3514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DBSimJoin</a:t>
            </a:r>
            <a:endParaRPr lang="en-GB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A40D0FA-7D2B-43B9-AA05-063DBBDE9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90243"/>
              </p:ext>
            </p:extLst>
          </p:nvPr>
        </p:nvGraphicFramePr>
        <p:xfrm>
          <a:off x="4767421" y="5014637"/>
          <a:ext cx="14849158" cy="46329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4017">
                  <a:extLst>
                    <a:ext uri="{9D8B030D-6E8A-4147-A177-3AD203B41FA5}">
                      <a16:colId xmlns:a16="http://schemas.microsoft.com/office/drawing/2014/main" val="1011286491"/>
                    </a:ext>
                  </a:extLst>
                </a:gridCol>
                <a:gridCol w="3157855">
                  <a:extLst>
                    <a:ext uri="{9D8B030D-6E8A-4147-A177-3AD203B41FA5}">
                      <a16:colId xmlns:a16="http://schemas.microsoft.com/office/drawing/2014/main" val="2586570962"/>
                    </a:ext>
                  </a:extLst>
                </a:gridCol>
                <a:gridCol w="4696143">
                  <a:extLst>
                    <a:ext uri="{9D8B030D-6E8A-4147-A177-3AD203B41FA5}">
                      <a16:colId xmlns:a16="http://schemas.microsoft.com/office/drawing/2014/main" val="899244181"/>
                    </a:ext>
                  </a:extLst>
                </a:gridCol>
                <a:gridCol w="4061143">
                  <a:extLst>
                    <a:ext uri="{9D8B030D-6E8A-4147-A177-3AD203B41FA5}">
                      <a16:colId xmlns:a16="http://schemas.microsoft.com/office/drawing/2014/main" val="3128036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Query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# of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 err="1"/>
                        <a:t>DBSimJoin</a:t>
                      </a:r>
                      <a:r>
                        <a:rPr lang="en-GB" sz="3200" dirty="0"/>
                        <a:t> Exec.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Jena-</a:t>
                      </a:r>
                      <a:r>
                        <a:rPr lang="en-GB" sz="3200" dirty="0" err="1"/>
                        <a:t>vp</a:t>
                      </a:r>
                      <a:r>
                        <a:rPr lang="en-GB" sz="3200" dirty="0"/>
                        <a:t> Exec.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4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68,424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19.97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5.32</a:t>
                      </a:r>
                      <a:endParaRPr lang="en-GB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5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68,462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21.08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5.50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5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68,498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50.13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7.51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07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72,920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420.10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21.53</a:t>
                      </a:r>
                      <a:endParaRPr lang="en-GB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9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92,444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1,388.50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35.31</a:t>
                      </a:r>
                      <a:endParaRPr lang="en-GB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27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121,826</a:t>
                      </a:r>
                      <a:endParaRPr lang="en-GB" sz="32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 Light"/>
                        </a:rPr>
                        <a:t>36.61</a:t>
                      </a:r>
                      <a:endParaRPr lang="en-GB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09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11,699,572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262.38</a:t>
                      </a:r>
                      <a:endParaRPr lang="en-GB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8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74420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7. 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8. (Query) Use Cases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7DBC-D049-4E2B-8582-97259EC3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Similarity</a:t>
            </a:r>
          </a:p>
        </p:txBody>
      </p:sp>
      <p:pic>
        <p:nvPicPr>
          <p:cNvPr id="4" name="Imagen 3" descr="Imagen que contiene edificio, foto, exterior, mostrando&#10;&#10;Descripción generada automáticamente">
            <a:extLst>
              <a:ext uri="{FF2B5EF4-FFF2-40B4-BE49-F238E27FC236}">
                <a16:creationId xmlns:a16="http://schemas.microsoft.com/office/drawing/2014/main" id="{8FAF4FB6-13E8-4BBE-A0A1-B50599324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92" y="3632766"/>
            <a:ext cx="11772748" cy="64504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A8E925-F19B-4BB0-BF5C-F579CEABE894}"/>
              </a:ext>
            </a:extLst>
          </p:cNvPr>
          <p:cNvSpPr txBox="1"/>
          <p:nvPr/>
        </p:nvSpPr>
        <p:spPr>
          <a:xfrm>
            <a:off x="6301765" y="12071415"/>
            <a:ext cx="117804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Images of churches similar to images of the US Capitol building</a:t>
            </a:r>
          </a:p>
        </p:txBody>
      </p:sp>
    </p:spTree>
    <p:extLst>
      <p:ext uri="{BB962C8B-B14F-4D97-AF65-F5344CB8AC3E}">
        <p14:creationId xmlns:p14="http://schemas.microsoft.com/office/powerpoint/2010/main" val="372601947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B8EE-B222-414F-BF4F-F3414549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Aggregated Dimensions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BD63967-C435-4FA1-B54C-14D12058D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53137"/>
              </p:ext>
            </p:extLst>
          </p:nvPr>
        </p:nvGraphicFramePr>
        <p:xfrm>
          <a:off x="4071112" y="5307245"/>
          <a:ext cx="16241776" cy="2895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36976">
                  <a:extLst>
                    <a:ext uri="{9D8B030D-6E8A-4147-A177-3AD203B41FA5}">
                      <a16:colId xmlns:a16="http://schemas.microsoft.com/office/drawing/2014/main" val="16431966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148617057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800669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455027209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673515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Total City Pop.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Max. City Pop.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0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3200" dirty="0"/>
                        <a:t>Benin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10,323,474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31,444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31,444</a:t>
                      </a:r>
                      <a:endParaRPr lang="en-GB" sz="3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3200" dirty="0"/>
                        <a:t>0.0015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9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3200" dirty="0"/>
                        <a:t>Switzerland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8,211,700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30,205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30,205</a:t>
                      </a:r>
                      <a:endParaRPr lang="en-GB" sz="3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3200" dirty="0"/>
                        <a:t>Thailand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65,931,550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5,871,618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5,696,409</a:t>
                      </a:r>
                      <a:endParaRPr lang="en-GB" sz="3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3200" dirty="0"/>
                        <a:t>0.0421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3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3200" dirty="0"/>
                        <a:t>Myanmar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53,259,018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8,975,549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/>
                        <a:t>5,430,000</a:t>
                      </a:r>
                      <a:endParaRPr lang="en-GB" sz="3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8029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9A12D69-FC74-41FA-BBA8-08FD2976E57A}"/>
              </a:ext>
            </a:extLst>
          </p:cNvPr>
          <p:cNvSpPr txBox="1"/>
          <p:nvPr/>
        </p:nvSpPr>
        <p:spPr>
          <a:xfrm>
            <a:off x="6417182" y="10355529"/>
            <a:ext cx="1154963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Similar Countries in terms of their population, city population,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 the population of their most inhabited city</a:t>
            </a:r>
          </a:p>
        </p:txBody>
      </p:sp>
    </p:spTree>
    <p:extLst>
      <p:ext uri="{BB962C8B-B14F-4D97-AF65-F5344CB8AC3E}">
        <p14:creationId xmlns:p14="http://schemas.microsoft.com/office/powerpoint/2010/main" val="25505538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B8EE-B222-414F-BF4F-F3414549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Aggregated Dimensions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AA4120-C92F-4C95-AF5F-23E9EABD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83" y="6858000"/>
            <a:ext cx="11097834" cy="26005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0DCEA4-5046-44AD-B873-21E834099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243307"/>
            <a:ext cx="4949952" cy="3233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80CF85-7FA0-423C-94AC-CB4653D20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243308"/>
            <a:ext cx="4870704" cy="32327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CDD6F0-D0D8-413C-A912-B5EEE4792A8A}"/>
              </a:ext>
            </a:extLst>
          </p:cNvPr>
          <p:cNvSpPr txBox="1"/>
          <p:nvPr/>
        </p:nvSpPr>
        <p:spPr>
          <a:xfrm>
            <a:off x="6142267" y="11008479"/>
            <a:ext cx="1209946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two most similar elections in terms of number of candidates,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different parties and different political philosophies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B421DD-B8BD-4812-B4D1-EE63A2146A5C}"/>
              </a:ext>
            </a:extLst>
          </p:cNvPr>
          <p:cNvSpPr txBox="1"/>
          <p:nvPr/>
        </p:nvSpPr>
        <p:spPr>
          <a:xfrm>
            <a:off x="18583297" y="4339430"/>
            <a:ext cx="202459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(Germany 2017)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BE7477-3D87-4251-BB1E-8B47A09673AA}"/>
              </a:ext>
            </a:extLst>
          </p:cNvPr>
          <p:cNvSpPr txBox="1"/>
          <p:nvPr/>
        </p:nvSpPr>
        <p:spPr>
          <a:xfrm>
            <a:off x="18682685" y="7953095"/>
            <a:ext cx="18258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(Finland 2018)</a:t>
            </a:r>
          </a:p>
        </p:txBody>
      </p:sp>
    </p:spTree>
    <p:extLst>
      <p:ext uri="{BB962C8B-B14F-4D97-AF65-F5344CB8AC3E}">
        <p14:creationId xmlns:p14="http://schemas.microsoft.com/office/powerpoint/2010/main" val="111744894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DBC33-DA49-4C3F-8DC4-BDB2EF65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Use Cases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8735A5-F618-4820-B58C-26007286E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Integration</a:t>
            </a:r>
          </a:p>
          <a:p>
            <a:r>
              <a:rPr lang="en-GB" dirty="0"/>
              <a:t>Entity Linking</a:t>
            </a:r>
          </a:p>
          <a:p>
            <a:r>
              <a:rPr lang="en-GB" dirty="0"/>
              <a:t>Stream Data</a:t>
            </a:r>
          </a:p>
          <a:p>
            <a:r>
              <a:rPr lang="en-GB" dirty="0"/>
              <a:t>Event Detection</a:t>
            </a:r>
          </a:p>
          <a:p>
            <a:r>
              <a:rPr lang="en-GB" dirty="0"/>
              <a:t>Query Relaxation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70BD52-B051-4102-BE3B-24E31104F1A0}"/>
              </a:ext>
            </a:extLst>
          </p:cNvPr>
          <p:cNvSpPr/>
          <p:nvPr/>
        </p:nvSpPr>
        <p:spPr>
          <a:xfrm>
            <a:off x="13880592" y="6965330"/>
            <a:ext cx="4507992" cy="1477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wikidata:LeBron_James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0E18BB-322D-49DA-979A-D6E512DD7CDE}"/>
              </a:ext>
            </a:extLst>
          </p:cNvPr>
          <p:cNvSpPr/>
          <p:nvPr/>
        </p:nvSpPr>
        <p:spPr>
          <a:xfrm>
            <a:off x="9610344" y="10024301"/>
            <a:ext cx="4507992" cy="138493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“</a:t>
            </a:r>
            <a:r>
              <a:rPr lang="en-GB" sz="3200" b="0" dirty="0">
                <a:solidFill>
                  <a:schemeClr val="tx1"/>
                </a:solidFill>
              </a:rPr>
              <a:t>LeBron </a:t>
            </a:r>
            <a:r>
              <a:rPr lang="en-GB" sz="3200" b="0" dirty="0" err="1">
                <a:solidFill>
                  <a:schemeClr val="tx1"/>
                </a:solidFill>
              </a:rPr>
              <a:t>Raymone</a:t>
            </a:r>
            <a:r>
              <a:rPr lang="en-GB" sz="3200" b="0" dirty="0">
                <a:solidFill>
                  <a:schemeClr val="tx1"/>
                </a:solidFill>
              </a:rPr>
              <a:t> James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”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D406191-1DB3-4DBA-9B0E-E51D0D03A1E4}"/>
              </a:ext>
            </a:extLst>
          </p:cNvPr>
          <p:cNvSpPr/>
          <p:nvPr/>
        </p:nvSpPr>
        <p:spPr>
          <a:xfrm>
            <a:off x="18186908" y="9678068"/>
            <a:ext cx="4507992" cy="207740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“</a:t>
            </a:r>
            <a:r>
              <a:rPr lang="en-GB" sz="3200" b="0" dirty="0">
                <a:solidFill>
                  <a:schemeClr val="tx1"/>
                </a:solidFill>
              </a:rPr>
              <a:t>The L-Train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”</a:t>
            </a:r>
          </a:p>
          <a:p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B2565C-339C-4814-8E4E-0BEEEA0C877A}"/>
              </a:ext>
            </a:extLst>
          </p:cNvPr>
          <p:cNvSpPr/>
          <p:nvPr/>
        </p:nvSpPr>
        <p:spPr>
          <a:xfrm>
            <a:off x="18169128" y="3652520"/>
            <a:ext cx="4507992" cy="207740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“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LeDecision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”</a:t>
            </a:r>
          </a:p>
          <a:p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D133A19-C108-4D65-8079-F0C7F9021D06}"/>
              </a:ext>
            </a:extLst>
          </p:cNvPr>
          <p:cNvSpPr/>
          <p:nvPr/>
        </p:nvSpPr>
        <p:spPr>
          <a:xfrm>
            <a:off x="9442704" y="3998756"/>
            <a:ext cx="4507992" cy="138493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“The Akron Hammer”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BFF19F5-A54C-442F-9F39-D99CC50C7ACD}"/>
              </a:ext>
            </a:extLst>
          </p:cNvPr>
          <p:cNvCxnSpPr>
            <a:stCxn id="9" idx="4"/>
            <a:endCxn id="5" idx="0"/>
          </p:cNvCxnSpPr>
          <p:nvPr/>
        </p:nvCxnSpPr>
        <p:spPr>
          <a:xfrm>
            <a:off x="11696700" y="5383691"/>
            <a:ext cx="4437888" cy="158163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CB06A87-235D-4815-A0FB-36B319D2311D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16134588" y="8442658"/>
            <a:ext cx="4306316" cy="123541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FBCE39E-F2FA-42E9-910B-547B56F86950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6134588" y="5729920"/>
            <a:ext cx="4146804" cy="123541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F763E2-FA42-446F-ACA9-4E4EE6C1152C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11864340" y="8442658"/>
            <a:ext cx="4270248" cy="15816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7902897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8.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9. The (near) Future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C5330-3523-4961-8F6B-492287FD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 Future Directions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B27256-EF08-44D0-A66B-016A2B4B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  further with query optimisation</a:t>
            </a:r>
          </a:p>
          <a:p>
            <a:r>
              <a:rPr lang="en-GB" dirty="0"/>
              <a:t>Apply extension to other domains</a:t>
            </a:r>
          </a:p>
          <a:p>
            <a:r>
              <a:rPr lang="en-GB" dirty="0"/>
              <a:t>Evaluate the proposed syntax</a:t>
            </a:r>
          </a:p>
          <a:p>
            <a:r>
              <a:rPr lang="en-GB" dirty="0"/>
              <a:t>And, most importantly...</a:t>
            </a:r>
          </a:p>
        </p:txBody>
      </p:sp>
    </p:spTree>
    <p:extLst>
      <p:ext uri="{BB962C8B-B14F-4D97-AF65-F5344CB8AC3E}">
        <p14:creationId xmlns:p14="http://schemas.microsoft.com/office/powerpoint/2010/main" val="33975945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278019"/>
            <a:ext cx="15711032" cy="5334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Super long: same distance from Lisbon to Moscow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An economical oasis, allegedly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Very nice weather, although the driest desert on Earth is expanding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Best wine in the world (yes, even better tan French)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Imagen que contiene árbol, fruta&#10;&#10;Descripción generada automáticamente">
            <a:extLst>
              <a:ext uri="{FF2B5EF4-FFF2-40B4-BE49-F238E27FC236}">
                <a16:creationId xmlns:a16="http://schemas.microsoft.com/office/drawing/2014/main" id="{8DBB45E8-2758-459F-B576-66A3B565A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19" y="6306312"/>
            <a:ext cx="6794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061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39B9-9AA5-41B1-B860-6A5986E8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 Future Directions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C9B347-FE9F-414D-B84D-8159B05E7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Explosión: 14 puntos 3">
            <a:extLst>
              <a:ext uri="{FF2B5EF4-FFF2-40B4-BE49-F238E27FC236}">
                <a16:creationId xmlns:a16="http://schemas.microsoft.com/office/drawing/2014/main" id="{9D87B7D3-4F4F-4C9B-BEFF-E1BE6281F4D3}"/>
              </a:ext>
            </a:extLst>
          </p:cNvPr>
          <p:cNvSpPr/>
          <p:nvPr/>
        </p:nvSpPr>
        <p:spPr>
          <a:xfrm>
            <a:off x="6528816" y="3811119"/>
            <a:ext cx="11713464" cy="6779181"/>
          </a:xfrm>
          <a:prstGeom prst="irregularSeal2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Find a new interesting use-case!!!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BFCCB5-E22B-47C4-9026-73B5B0B628FF}"/>
              </a:ext>
            </a:extLst>
          </p:cNvPr>
          <p:cNvSpPr txBox="1"/>
          <p:nvPr/>
        </p:nvSpPr>
        <p:spPr>
          <a:xfrm>
            <a:off x="13145891" y="11846715"/>
            <a:ext cx="940642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Really, call me if you think you can use any of this!</a:t>
            </a:r>
          </a:p>
        </p:txBody>
      </p:sp>
    </p:spTree>
    <p:extLst>
      <p:ext uri="{BB962C8B-B14F-4D97-AF65-F5344CB8AC3E}">
        <p14:creationId xmlns:p14="http://schemas.microsoft.com/office/powerpoint/2010/main" val="3064943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3F9E-86B6-4717-81C5-833A6AB7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a million!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DAEDC3-8FAB-427C-B908-F454F11731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78000" y="10054844"/>
            <a:ext cx="20828000" cy="15875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Follow me anywhere @</a:t>
            </a:r>
            <a:r>
              <a:rPr lang="en-GB" dirty="0" err="1"/>
              <a:t>ferradest</a:t>
            </a:r>
            <a:endParaRPr lang="en-GB" dirty="0"/>
          </a:p>
          <a:p>
            <a:r>
              <a:rPr lang="en-GB" dirty="0"/>
              <a:t>Drop me a line at sferrada@dcc.uchile.cl</a:t>
            </a:r>
          </a:p>
        </p:txBody>
      </p:sp>
    </p:spTree>
    <p:extLst>
      <p:ext uri="{BB962C8B-B14F-4D97-AF65-F5344CB8AC3E}">
        <p14:creationId xmlns:p14="http://schemas.microsoft.com/office/powerpoint/2010/main" val="37761140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3987" b="1526"/>
          <a:stretch/>
        </p:blipFill>
        <p:spPr>
          <a:xfrm>
            <a:off x="1811274" y="1283080"/>
            <a:ext cx="4248150" cy="8604251"/>
          </a:xfrm>
          <a:prstGeom prst="rect">
            <a:avLst/>
          </a:prstGeom>
        </p:spPr>
      </p:pic>
      <p:sp>
        <p:nvSpPr>
          <p:cNvPr id="125" name="Chile"/>
          <p:cNvSpPr txBox="1">
            <a:spLocks noGrp="1"/>
          </p:cNvSpPr>
          <p:nvPr>
            <p:ph type="title"/>
          </p:nvPr>
        </p:nvSpPr>
        <p:spPr>
          <a:xfrm>
            <a:off x="635000" y="11368532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Chile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B069D7-90FF-4B3E-97BD-83D8E3ADC807}"/>
              </a:ext>
            </a:extLst>
          </p:cNvPr>
          <p:cNvSpPr txBox="1"/>
          <p:nvPr/>
        </p:nvSpPr>
        <p:spPr>
          <a:xfrm>
            <a:off x="7071753" y="1273555"/>
            <a:ext cx="15967513" cy="6258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17 million people (as far as we know)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Super long: same distance from Lisbon to Moscow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An economical oasis, allegedly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Very nice weather, although the driest desert on Earth is expanding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Best wine in the world (yes, even better tan French)</a:t>
            </a:r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000" b="0" dirty="0"/>
              <a:t>Currently uprising against inequality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agen 3" descr="Imagen que contiene exterior, edificio, luz, ciudad&#10;&#10;Descripción generada automáticamente">
            <a:extLst>
              <a:ext uri="{FF2B5EF4-FFF2-40B4-BE49-F238E27FC236}">
                <a16:creationId xmlns:a16="http://schemas.microsoft.com/office/drawing/2014/main" id="{A186DE90-0BD7-41E3-9355-AFF876D5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97" y="3381756"/>
            <a:ext cx="97536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4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4412" y="673100"/>
            <a:ext cx="13316943" cy="8737600"/>
          </a:xfrm>
          <a:prstGeom prst="rect">
            <a:avLst/>
          </a:prstGeom>
        </p:spPr>
      </p:pic>
      <p:sp>
        <p:nvSpPr>
          <p:cNvPr id="129" name="Institute for Foundational Research on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r>
              <a:rPr lang="en-GB" dirty="0"/>
              <a:t>Institute for Foundational Research on Data</a:t>
            </a:r>
          </a:p>
        </p:txBody>
      </p:sp>
      <p:sp>
        <p:nvSpPr>
          <p:cNvPr id="130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Universidad de Chile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1F86487-30CF-4A94-A68C-E94617B35BAE}"/>
              </a:ext>
            </a:extLst>
          </p:cNvPr>
          <p:cNvSpPr/>
          <p:nvPr/>
        </p:nvSpPr>
        <p:spPr>
          <a:xfrm>
            <a:off x="13341096" y="5029201"/>
            <a:ext cx="5508492" cy="255600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6E9A5F-C2A5-46A9-B63A-814EB3A5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223" y="3811665"/>
            <a:ext cx="8873017" cy="4991072"/>
          </a:xfrm>
          <a:prstGeom prst="rect">
            <a:avLst/>
          </a:prstGeom>
        </p:spPr>
      </p:pic>
      <p:pic>
        <p:nvPicPr>
          <p:cNvPr id="4" name="Imagen 3" descr="Un hombre con lentes y camiseta gris&#10;&#10;Descripción generada automáticamente">
            <a:extLst>
              <a:ext uri="{FF2B5EF4-FFF2-40B4-BE49-F238E27FC236}">
                <a16:creationId xmlns:a16="http://schemas.microsoft.com/office/drawing/2014/main" id="{DC485DC2-1B22-42B9-A5A9-E3BA54914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240" y="3921252"/>
            <a:ext cx="3028950" cy="4191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42908D-57A4-47E7-A0BC-69650806A56A}"/>
              </a:ext>
            </a:extLst>
          </p:cNvPr>
          <p:cNvSpPr txBox="1"/>
          <p:nvPr/>
        </p:nvSpPr>
        <p:spPr>
          <a:xfrm>
            <a:off x="20268944" y="3307146"/>
            <a:ext cx="25910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Not depicted: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1670</Words>
  <Application>Microsoft Office PowerPoint</Application>
  <PresentationFormat>Personalizado</PresentationFormat>
  <Paragraphs>317</Paragraphs>
  <Slides>71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8" baseType="lpstr">
      <vt:lpstr>Arial</vt:lpstr>
      <vt:lpstr>Cambria Math</vt:lpstr>
      <vt:lpstr>Consolas</vt:lpstr>
      <vt:lpstr>Helvetica Neue</vt:lpstr>
      <vt:lpstr>Helvetica Neue Light</vt:lpstr>
      <vt:lpstr>Helvetica Neue Medium</vt:lpstr>
      <vt:lpstr>White</vt:lpstr>
      <vt:lpstr>Similarity Joins in SPARQL Queries</vt:lpstr>
      <vt:lpstr>0. What’s a Chile?</vt:lpstr>
      <vt:lpstr>Chile</vt:lpstr>
      <vt:lpstr>Chile</vt:lpstr>
      <vt:lpstr>Chile</vt:lpstr>
      <vt:lpstr>Chile</vt:lpstr>
      <vt:lpstr>Chile</vt:lpstr>
      <vt:lpstr>Chile</vt:lpstr>
      <vt:lpstr>Institute for Foundational Research on Data</vt:lpstr>
      <vt:lpstr>Institute for Foundational Research on Data</vt:lpstr>
      <vt:lpstr>1. Introduction</vt:lpstr>
      <vt:lpstr>Exact Queries (on the Web)</vt:lpstr>
      <vt:lpstr>Exact Queries (on the Web)</vt:lpstr>
      <vt:lpstr>Exact Queries (on the Web)</vt:lpstr>
      <vt:lpstr>Exact Queries (on the Web)</vt:lpstr>
      <vt:lpstr>Exact Queries (on the Web)</vt:lpstr>
      <vt:lpstr>Exact Queries (on the Web)</vt:lpstr>
      <vt:lpstr>Similarity Queries (on the Web)</vt:lpstr>
      <vt:lpstr>Similarity Queries (on the Web)</vt:lpstr>
      <vt:lpstr>Similarity Queries (on the Web)</vt:lpstr>
      <vt:lpstr>Similarity Queries (on the Web)</vt:lpstr>
      <vt:lpstr>“Similarity” Queries (on the Web)</vt:lpstr>
      <vt:lpstr>“Similarity” Queries (on the Web)</vt:lpstr>
      <vt:lpstr>“Similarity” Queries (on the Web)</vt:lpstr>
      <vt:lpstr>“Similarity” Queries (on the Web)</vt:lpstr>
      <vt:lpstr>The Problems</vt:lpstr>
      <vt:lpstr>-1. Definitions</vt:lpstr>
      <vt:lpstr>RDF Triples and Graphs</vt:lpstr>
      <vt:lpstr>SPARQL</vt:lpstr>
      <vt:lpstr>Metric Spaces</vt:lpstr>
      <vt:lpstr>Metric Spaces</vt:lpstr>
      <vt:lpstr>Metric Spaces</vt:lpstr>
      <vt:lpstr>Presentación de PowerPoint</vt:lpstr>
      <vt:lpstr>Range Search and Nearest Neighbours</vt:lpstr>
      <vt:lpstr>Similarity Join</vt:lpstr>
      <vt:lpstr>Similarity Join</vt:lpstr>
      <vt:lpstr>2. Current Approaches</vt:lpstr>
      <vt:lpstr>Multimedia Databases</vt:lpstr>
      <vt:lpstr>Ad hoc Systems</vt:lpstr>
      <vt:lpstr>Static Similarity Relationships </vt:lpstr>
      <vt:lpstr>3. Challenges</vt:lpstr>
      <vt:lpstr>Size of the Data</vt:lpstr>
      <vt:lpstr>Dimension Agnostic Indexing</vt:lpstr>
      <vt:lpstr>Multi-valued Attributes</vt:lpstr>
      <vt:lpstr>Missing Values</vt:lpstr>
      <vt:lpstr>Value Distribution</vt:lpstr>
      <vt:lpstr>4. Query Evaluation </vt:lpstr>
      <vt:lpstr>Evaluation Pipeline</vt:lpstr>
      <vt:lpstr>5. Syntax Extension</vt:lpstr>
      <vt:lpstr>Natural Similarity Join</vt:lpstr>
      <vt:lpstr>Natural Similarity Join</vt:lpstr>
      <vt:lpstr>Natural Similarity Join</vt:lpstr>
      <vt:lpstr>6. Query Planning and Optimisation</vt:lpstr>
      <vt:lpstr>Rewriting Rules</vt:lpstr>
      <vt:lpstr>Query Overlap Cache</vt:lpstr>
      <vt:lpstr>7. Implementation</vt:lpstr>
      <vt:lpstr>Apache Jena</vt:lpstr>
      <vt:lpstr>Similarity Join Strategies</vt:lpstr>
      <vt:lpstr>Strategy Comparison</vt:lpstr>
      <vt:lpstr>Strategy Comparison</vt:lpstr>
      <vt:lpstr>DBSimJoin</vt:lpstr>
      <vt:lpstr>DBSimJoin</vt:lpstr>
      <vt:lpstr>8. (Query) Use Cases</vt:lpstr>
      <vt:lpstr>Image Similarity</vt:lpstr>
      <vt:lpstr>Aggregated Dimensions</vt:lpstr>
      <vt:lpstr>Aggregated Dimensions</vt:lpstr>
      <vt:lpstr>Research Use Cases</vt:lpstr>
      <vt:lpstr>9. The (near) Future</vt:lpstr>
      <vt:lpstr>Near Future Directions</vt:lpstr>
      <vt:lpstr>Near Future Directions</vt:lpstr>
      <vt:lpstr>Thanks a million!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Similarity Joins in SPARQL Queries</dc:title>
  <cp:lastModifiedBy>Sebastián Ferrada</cp:lastModifiedBy>
  <cp:revision>46</cp:revision>
  <dcterms:modified xsi:type="dcterms:W3CDTF">2020-02-06T13:24:03Z</dcterms:modified>
</cp:coreProperties>
</file>